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5"/>
  </p:notesMasterIdLst>
  <p:sldIdLst>
    <p:sldId id="262" r:id="rId5"/>
    <p:sldId id="1460" r:id="rId6"/>
    <p:sldId id="1875" r:id="rId7"/>
    <p:sldId id="1869" r:id="rId8"/>
    <p:sldId id="1871" r:id="rId9"/>
    <p:sldId id="1461" r:id="rId10"/>
    <p:sldId id="1480" r:id="rId11"/>
    <p:sldId id="258" r:id="rId12"/>
    <p:sldId id="1484" r:id="rId13"/>
    <p:sldId id="350" r:id="rId14"/>
    <p:sldId id="1481" r:id="rId15"/>
    <p:sldId id="1482" r:id="rId16"/>
    <p:sldId id="1483" r:id="rId17"/>
    <p:sldId id="263" r:id="rId18"/>
    <p:sldId id="275" r:id="rId19"/>
    <p:sldId id="276" r:id="rId20"/>
    <p:sldId id="277" r:id="rId21"/>
    <p:sldId id="268" r:id="rId22"/>
    <p:sldId id="1491" r:id="rId23"/>
    <p:sldId id="1492" r:id="rId24"/>
    <p:sldId id="1898" r:id="rId25"/>
    <p:sldId id="1493" r:id="rId26"/>
    <p:sldId id="1475" r:id="rId27"/>
    <p:sldId id="1476" r:id="rId28"/>
    <p:sldId id="1485" r:id="rId29"/>
    <p:sldId id="266" r:id="rId30"/>
    <p:sldId id="1874" r:id="rId31"/>
    <p:sldId id="1486" r:id="rId32"/>
    <p:sldId id="1462" r:id="rId33"/>
    <p:sldId id="1458" r:id="rId34"/>
    <p:sldId id="1457" r:id="rId35"/>
    <p:sldId id="1465" r:id="rId36"/>
    <p:sldId id="1470" r:id="rId37"/>
    <p:sldId id="1504" r:id="rId38"/>
    <p:sldId id="1468" r:id="rId39"/>
    <p:sldId id="1487" r:id="rId40"/>
    <p:sldId id="1490" r:id="rId41"/>
    <p:sldId id="1469" r:id="rId42"/>
    <p:sldId id="1505" r:id="rId43"/>
    <p:sldId id="1466" r:id="rId44"/>
    <p:sldId id="1494" r:id="rId45"/>
    <p:sldId id="1495" r:id="rId46"/>
    <p:sldId id="1496" r:id="rId47"/>
    <p:sldId id="1497" r:id="rId48"/>
    <p:sldId id="1498" r:id="rId49"/>
    <p:sldId id="1900" r:id="rId50"/>
    <p:sldId id="1499" r:id="rId51"/>
    <p:sldId id="1500" r:id="rId52"/>
    <p:sldId id="1502" r:id="rId53"/>
    <p:sldId id="1506" r:id="rId54"/>
    <p:sldId id="1501" r:id="rId55"/>
    <p:sldId id="1467" r:id="rId56"/>
    <p:sldId id="1503" r:id="rId57"/>
    <p:sldId id="1488" r:id="rId58"/>
    <p:sldId id="1901" r:id="rId59"/>
    <p:sldId id="1507" r:id="rId60"/>
    <p:sldId id="1887" r:id="rId61"/>
    <p:sldId id="1471" r:id="rId62"/>
    <p:sldId id="1876" r:id="rId63"/>
    <p:sldId id="259" r:id="rId64"/>
    <p:sldId id="270" r:id="rId65"/>
    <p:sldId id="271" r:id="rId66"/>
    <p:sldId id="272" r:id="rId67"/>
    <p:sldId id="1877" r:id="rId68"/>
    <p:sldId id="1878" r:id="rId69"/>
    <p:sldId id="1879" r:id="rId70"/>
    <p:sldId id="1880" r:id="rId71"/>
    <p:sldId id="264" r:id="rId72"/>
    <p:sldId id="265" r:id="rId73"/>
    <p:sldId id="1881" r:id="rId74"/>
    <p:sldId id="267" r:id="rId75"/>
    <p:sldId id="1882" r:id="rId76"/>
    <p:sldId id="273" r:id="rId77"/>
    <p:sldId id="279" r:id="rId78"/>
    <p:sldId id="274" r:id="rId79"/>
    <p:sldId id="1883" r:id="rId80"/>
    <p:sldId id="1884" r:id="rId81"/>
    <p:sldId id="1885" r:id="rId82"/>
    <p:sldId id="1886" r:id="rId83"/>
    <p:sldId id="278" r:id="rId84"/>
    <p:sldId id="1472" r:id="rId85"/>
    <p:sldId id="1489" r:id="rId86"/>
    <p:sldId id="333" r:id="rId87"/>
    <p:sldId id="332" r:id="rId88"/>
    <p:sldId id="331" r:id="rId89"/>
    <p:sldId id="1897" r:id="rId90"/>
    <p:sldId id="1872" r:id="rId91"/>
    <p:sldId id="1899" r:id="rId92"/>
    <p:sldId id="1479" r:id="rId93"/>
    <p:sldId id="1477" r:id="rId94"/>
    <p:sldId id="1473" r:id="rId95"/>
    <p:sldId id="1873" r:id="rId96"/>
    <p:sldId id="1902" r:id="rId97"/>
    <p:sldId id="1464" r:id="rId98"/>
    <p:sldId id="1456" r:id="rId99"/>
    <p:sldId id="1463" r:id="rId100"/>
    <p:sldId id="260" r:id="rId101"/>
    <p:sldId id="261" r:id="rId102"/>
    <p:sldId id="281" r:id="rId103"/>
    <p:sldId id="269" r:id="rId104"/>
    <p:sldId id="295" r:id="rId105"/>
    <p:sldId id="296" r:id="rId106"/>
    <p:sldId id="297" r:id="rId107"/>
    <p:sldId id="298" r:id="rId108"/>
    <p:sldId id="299" r:id="rId109"/>
    <p:sldId id="301" r:id="rId110"/>
    <p:sldId id="304" r:id="rId111"/>
    <p:sldId id="306" r:id="rId112"/>
    <p:sldId id="305" r:id="rId113"/>
    <p:sldId id="302" r:id="rId114"/>
    <p:sldId id="307" r:id="rId115"/>
    <p:sldId id="257" r:id="rId116"/>
    <p:sldId id="1888" r:id="rId117"/>
    <p:sldId id="1890" r:id="rId118"/>
    <p:sldId id="1891" r:id="rId119"/>
    <p:sldId id="1892" r:id="rId120"/>
    <p:sldId id="1893" r:id="rId121"/>
    <p:sldId id="1894" r:id="rId122"/>
    <p:sldId id="1895" r:id="rId123"/>
    <p:sldId id="1896"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p:scale>
          <a:sx n="93" d="100"/>
          <a:sy n="93" d="100"/>
        </p:scale>
        <p:origin x="72" y="2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B3602F-2BDC-4652-873E-6C167A5A50ED}" type="datetimeFigureOut">
              <a:rPr lang="en-GB" smtClean="0"/>
              <a:t>23/10/2018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A2F46-1BB4-4DA0-9EFE-23A7CB5B632B}" type="slidenum">
              <a:rPr lang="en-GB" smtClean="0"/>
              <a:t>‹#›</a:t>
            </a:fld>
            <a:endParaRPr lang="en-GB"/>
          </a:p>
        </p:txBody>
      </p:sp>
    </p:spTree>
    <p:extLst>
      <p:ext uri="{BB962C8B-B14F-4D97-AF65-F5344CB8AC3E}">
        <p14:creationId xmlns:p14="http://schemas.microsoft.com/office/powerpoint/2010/main" val="2175027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ANIMATED SLIDE – shows progression of entire .NET platform into .NET Core specific workloads. </a:t>
            </a:r>
          </a:p>
          <a:p>
            <a:endParaRPr lang="en-US" dirty="0"/>
          </a:p>
          <a:p>
            <a:r>
              <a:rPr lang="en-US" i="1" dirty="0"/>
              <a:t>Recap – assume no one knows anything about </a:t>
            </a:r>
            <a:r>
              <a:rPr lang="en-US" i="1" dirty="0" err="1"/>
              <a:t>netcore</a:t>
            </a:r>
            <a:endParaRPr lang="en-US" i="1" dirty="0"/>
          </a:p>
          <a:p>
            <a:r>
              <a:rPr lang="en-US" dirty="0"/>
              <a:t>.NET Core is our cross-platform, open source implementation of .NET and is perfectly suited for requirements of cloud-native, cross-platform services. We’ve made significant investments in the core performance as well as the web stack so that you can easily take advantage of cloud patterns and scale.  </a:t>
            </a:r>
          </a:p>
          <a:p>
            <a:endParaRPr lang="en-US" dirty="0"/>
          </a:p>
          <a:p>
            <a:r>
              <a:rPr lang="en-US" dirty="0"/>
              <a:t>.NET Core 3 will expand on the supported workloads to include IoT, AI and Windows Desktop.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133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Framework will continue with highly-compatible targeted improvements like the last few releases and support will remain unchanged. You will be able to retarget existing apps to 4.8 and gain these improvements. </a:t>
            </a:r>
          </a:p>
          <a:p>
            <a:endParaRPr lang="en-US"/>
          </a:p>
          <a:p>
            <a:r>
              <a:rPr lang="en-US"/>
              <a:t>When you’re ready to move to .NET Core 3 (to take advantage of </a:t>
            </a:r>
            <a:r>
              <a:rPr lang="en-US" err="1"/>
              <a:t>SxS</a:t>
            </a:r>
            <a:r>
              <a:rPr lang="en-US"/>
              <a:t> install, interop between desktop app frameworks, and .NET Core performance) you can retarget and rebuild your apps to .NET Core.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701F2-1757-4817-8FC4-77DCE86308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888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have a primary language R, Python &amp; Scala</a:t>
            </a:r>
          </a:p>
          <a:p>
            <a:r>
              <a:rPr lang="en-US" dirty="0"/>
              <a:t>Use magic to change language</a:t>
            </a:r>
          </a:p>
          <a:p>
            <a:r>
              <a:rPr lang="en-US" dirty="0"/>
              <a:t>Supports SQL, R, Python &amp; Scala</a:t>
            </a:r>
          </a:p>
          <a:p>
            <a:r>
              <a:rPr lang="en-US" dirty="0"/>
              <a:t>Create table from </a:t>
            </a:r>
            <a:r>
              <a:rPr lang="en-US" dirty="0" err="1"/>
              <a:t>dataframe</a:t>
            </a:r>
            <a:r>
              <a:rPr lang="en-US" dirty="0"/>
              <a:t> in any language to share between spark contexts</a:t>
            </a:r>
          </a:p>
          <a:p>
            <a:r>
              <a:rPr lang="en-US" dirty="0"/>
              <a:t>Easy to pair to translate </a:t>
            </a:r>
          </a:p>
          <a:p>
            <a:endParaRPr lang="en-GB" dirty="0"/>
          </a:p>
        </p:txBody>
      </p:sp>
      <p:sp>
        <p:nvSpPr>
          <p:cNvPr id="4" name="Slide Number Placeholder 3"/>
          <p:cNvSpPr>
            <a:spLocks noGrp="1"/>
          </p:cNvSpPr>
          <p:nvPr>
            <p:ph type="sldNum" sz="quarter" idx="10"/>
          </p:nvPr>
        </p:nvSpPr>
        <p:spPr/>
        <p:txBody>
          <a:bodyPr/>
          <a:lstStyle/>
          <a:p>
            <a:fld id="{31C52ED7-326D-DB46-BAA0-C30675A675D7}" type="slidenum">
              <a:rPr lang="en-GB" smtClean="0"/>
              <a:t>26</a:t>
            </a:fld>
            <a:endParaRPr lang="en-GB"/>
          </a:p>
        </p:txBody>
      </p:sp>
    </p:spTree>
    <p:extLst>
      <p:ext uri="{BB962C8B-B14F-4D97-AF65-F5344CB8AC3E}">
        <p14:creationId xmlns:p14="http://schemas.microsoft.com/office/powerpoint/2010/main" val="1127270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Treat Notebooks as pseudo-OO call out to function or values in other notebooks, can be combined with if / switch logic </a:t>
            </a:r>
            <a:r>
              <a:rPr lang="en-US" dirty="0" err="1"/>
              <a:t>etc</a:t>
            </a:r>
            <a:endParaRPr lang="en-US" dirty="0"/>
          </a:p>
          <a:p>
            <a:r>
              <a:rPr lang="en-US" dirty="0"/>
              <a:t>Chain notebooks passing data frames and resources from one to another</a:t>
            </a:r>
          </a:p>
          <a:p>
            <a:r>
              <a:rPr lang="en-US" dirty="0"/>
              <a:t>Schedule notebooks </a:t>
            </a:r>
          </a:p>
          <a:p>
            <a:r>
              <a:rPr lang="en-US" dirty="0"/>
              <a:t>Plots make easy one line display(</a:t>
            </a:r>
            <a:r>
              <a:rPr lang="en-US" dirty="0" err="1"/>
              <a:t>dataframe</a:t>
            </a:r>
            <a:r>
              <a:rPr lang="en-US" dirty="0"/>
              <a:t>)</a:t>
            </a:r>
          </a:p>
          <a:p>
            <a:r>
              <a:rPr lang="en-US" dirty="0"/>
              <a:t>GUI driven experience between plots with drag and drop</a:t>
            </a:r>
          </a:p>
          <a:p>
            <a:r>
              <a:rPr lang="en-US" dirty="0"/>
              <a:t>Use SQL, R, Python &amp; Scala as primary language</a:t>
            </a:r>
          </a:p>
          <a:p>
            <a:r>
              <a:rPr lang="en-US" dirty="0"/>
              <a:t>Support for popular visual libraries including </a:t>
            </a:r>
            <a:r>
              <a:rPr lang="en-US" dirty="0" err="1"/>
              <a:t>GGPlot</a:t>
            </a:r>
            <a:r>
              <a:rPr lang="en-US" dirty="0"/>
              <a:t> &amp; Matplotlib</a:t>
            </a:r>
          </a:p>
          <a:p>
            <a:r>
              <a:rPr lang="en-US" dirty="0"/>
              <a:t>Pip, R &amp; JAR packages to add additional visuals</a:t>
            </a:r>
          </a:p>
          <a:p>
            <a:r>
              <a:rPr lang="en-US" dirty="0"/>
              <a:t>Interactive Visuals i.e. </a:t>
            </a:r>
            <a:r>
              <a:rPr lang="en-US" dirty="0" err="1"/>
              <a:t>Plotly</a:t>
            </a:r>
            <a:endParaRPr lang="en-US" dirty="0"/>
          </a:p>
          <a:p>
            <a:r>
              <a:rPr lang="en-US" dirty="0"/>
              <a:t>Create a Dashboard of pinned visuals</a:t>
            </a:r>
          </a:p>
          <a:p>
            <a:endParaRPr lang="en-US" dirty="0"/>
          </a:p>
          <a:p>
            <a:endParaRPr lang="en-GB" dirty="0"/>
          </a:p>
        </p:txBody>
      </p:sp>
      <p:sp>
        <p:nvSpPr>
          <p:cNvPr id="4" name="Slide Number Placeholder 3"/>
          <p:cNvSpPr>
            <a:spLocks noGrp="1"/>
          </p:cNvSpPr>
          <p:nvPr>
            <p:ph type="sldNum" sz="quarter" idx="10"/>
          </p:nvPr>
        </p:nvSpPr>
        <p:spPr/>
        <p:txBody>
          <a:bodyPr/>
          <a:lstStyle/>
          <a:p>
            <a:fld id="{31C52ED7-326D-DB46-BAA0-C30675A675D7}" type="slidenum">
              <a:rPr lang="en-GB" smtClean="0"/>
              <a:t>27</a:t>
            </a:fld>
            <a:endParaRPr lang="en-GB"/>
          </a:p>
        </p:txBody>
      </p:sp>
    </p:spTree>
    <p:extLst>
      <p:ext uri="{BB962C8B-B14F-4D97-AF65-F5344CB8AC3E}">
        <p14:creationId xmlns:p14="http://schemas.microsoft.com/office/powerpoint/2010/main" val="2746855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E70D5297-D2EC-40C5-BBBB-C31C759959A4}" type="datetimeFigureOut">
              <a:rPr lang="en-GB" smtClean="0"/>
              <a:t>23/10/2018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0EF738-58A3-4FDF-B22F-A528E7B43486}"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1908" y="6051482"/>
            <a:ext cx="1420091" cy="746193"/>
          </a:xfrm>
          <a:prstGeom prst="rect">
            <a:avLst/>
          </a:prstGeom>
        </p:spPr>
      </p:pic>
    </p:spTree>
    <p:extLst>
      <p:ext uri="{BB962C8B-B14F-4D97-AF65-F5344CB8AC3E}">
        <p14:creationId xmlns:p14="http://schemas.microsoft.com/office/powerpoint/2010/main" val="515324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70D5297-D2EC-40C5-BBBB-C31C759959A4}" type="datetimeFigureOut">
              <a:rPr lang="en-GB" smtClean="0"/>
              <a:t>23/10/2018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0EF738-58A3-4FDF-B22F-A528E7B43486}" type="slidenum">
              <a:rPr lang="en-GB" smtClean="0"/>
              <a:t>‹#›</a:t>
            </a:fld>
            <a:endParaRPr lang="en-GB"/>
          </a:p>
        </p:txBody>
      </p:sp>
    </p:spTree>
    <p:extLst>
      <p:ext uri="{BB962C8B-B14F-4D97-AF65-F5344CB8AC3E}">
        <p14:creationId xmlns:p14="http://schemas.microsoft.com/office/powerpoint/2010/main" val="1786829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70D5297-D2EC-40C5-BBBB-C31C759959A4}" type="datetimeFigureOut">
              <a:rPr lang="en-GB" smtClean="0"/>
              <a:t>23/10/2018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0EF738-58A3-4FDF-B22F-A528E7B43486}" type="slidenum">
              <a:rPr lang="en-GB" smtClean="0"/>
              <a:t>‹#›</a:t>
            </a:fld>
            <a:endParaRPr lang="en-GB"/>
          </a:p>
        </p:txBody>
      </p:sp>
    </p:spTree>
    <p:extLst>
      <p:ext uri="{BB962C8B-B14F-4D97-AF65-F5344CB8AC3E}">
        <p14:creationId xmlns:p14="http://schemas.microsoft.com/office/powerpoint/2010/main" val="986053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70D5297-D2EC-40C5-BBBB-C31C759959A4}" type="datetimeFigureOut">
              <a:rPr lang="en-GB" smtClean="0"/>
              <a:t>23/10/2018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0EF738-58A3-4FDF-B22F-A528E7B43486}" type="slidenum">
              <a:rPr lang="en-GB" smtClean="0"/>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1908" y="6051482"/>
            <a:ext cx="1420091" cy="746193"/>
          </a:xfrm>
          <a:prstGeom prst="rect">
            <a:avLst/>
          </a:prstGeom>
        </p:spPr>
      </p:pic>
    </p:spTree>
    <p:extLst>
      <p:ext uri="{BB962C8B-B14F-4D97-AF65-F5344CB8AC3E}">
        <p14:creationId xmlns:p14="http://schemas.microsoft.com/office/powerpoint/2010/main" val="1648235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70D5297-D2EC-40C5-BBBB-C31C759959A4}" type="datetimeFigureOut">
              <a:rPr lang="en-GB" smtClean="0"/>
              <a:t>23/10/2018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0EF738-58A3-4FDF-B22F-A528E7B43486}" type="slidenum">
              <a:rPr lang="en-GB" smtClean="0"/>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1908" y="6051482"/>
            <a:ext cx="1420091" cy="746193"/>
          </a:xfrm>
          <a:prstGeom prst="rect">
            <a:avLst/>
          </a:prstGeom>
        </p:spPr>
      </p:pic>
    </p:spTree>
    <p:extLst>
      <p:ext uri="{BB962C8B-B14F-4D97-AF65-F5344CB8AC3E}">
        <p14:creationId xmlns:p14="http://schemas.microsoft.com/office/powerpoint/2010/main" val="4114321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E70D5297-D2EC-40C5-BBBB-C31C759959A4}" type="datetimeFigureOut">
              <a:rPr lang="en-GB" smtClean="0"/>
              <a:t>23/10/2018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0EF738-58A3-4FDF-B22F-A528E7B43486}" type="slidenum">
              <a:rPr lang="en-GB" smtClean="0"/>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1908" y="6051482"/>
            <a:ext cx="1420091" cy="746193"/>
          </a:xfrm>
          <a:prstGeom prst="rect">
            <a:avLst/>
          </a:prstGeom>
        </p:spPr>
      </p:pic>
    </p:spTree>
    <p:extLst>
      <p:ext uri="{BB962C8B-B14F-4D97-AF65-F5344CB8AC3E}">
        <p14:creationId xmlns:p14="http://schemas.microsoft.com/office/powerpoint/2010/main" val="3400055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E70D5297-D2EC-40C5-BBBB-C31C759959A4}" type="datetimeFigureOut">
              <a:rPr lang="en-GB" smtClean="0"/>
              <a:t>23/10/2018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90EF738-58A3-4FDF-B22F-A528E7B43486}" type="slidenum">
              <a:rPr lang="en-GB" smtClean="0"/>
              <a:t>‹#›</a:t>
            </a:fld>
            <a:endParaRPr lang="en-GB"/>
          </a:p>
        </p:txBody>
      </p:sp>
    </p:spTree>
    <p:extLst>
      <p:ext uri="{BB962C8B-B14F-4D97-AF65-F5344CB8AC3E}">
        <p14:creationId xmlns:p14="http://schemas.microsoft.com/office/powerpoint/2010/main" val="3949194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E70D5297-D2EC-40C5-BBBB-C31C759959A4}" type="datetimeFigureOut">
              <a:rPr lang="en-GB" smtClean="0"/>
              <a:t>23/10/2018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90EF738-58A3-4FDF-B22F-A528E7B43486}" type="slidenum">
              <a:rPr lang="en-GB" smtClean="0"/>
              <a:t>‹#›</a:t>
            </a:fld>
            <a:endParaRPr lang="en-GB"/>
          </a:p>
        </p:txBody>
      </p:sp>
    </p:spTree>
    <p:extLst>
      <p:ext uri="{BB962C8B-B14F-4D97-AF65-F5344CB8AC3E}">
        <p14:creationId xmlns:p14="http://schemas.microsoft.com/office/powerpoint/2010/main" val="1368362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0D5297-D2EC-40C5-BBBB-C31C759959A4}" type="datetimeFigureOut">
              <a:rPr lang="en-GB" smtClean="0"/>
              <a:t>23/10/2018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90EF738-58A3-4FDF-B22F-A528E7B43486}" type="slidenum">
              <a:rPr lang="en-GB" smtClean="0"/>
              <a:t>‹#›</a:t>
            </a:fld>
            <a:endParaRPr lang="en-GB"/>
          </a:p>
        </p:txBody>
      </p:sp>
    </p:spTree>
    <p:extLst>
      <p:ext uri="{BB962C8B-B14F-4D97-AF65-F5344CB8AC3E}">
        <p14:creationId xmlns:p14="http://schemas.microsoft.com/office/powerpoint/2010/main" val="1260999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0D5297-D2EC-40C5-BBBB-C31C759959A4}" type="datetimeFigureOut">
              <a:rPr lang="en-GB" smtClean="0"/>
              <a:t>23/10/2018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0EF738-58A3-4FDF-B22F-A528E7B43486}" type="slidenum">
              <a:rPr lang="en-GB" smtClean="0"/>
              <a:t>‹#›</a:t>
            </a:fld>
            <a:endParaRPr lang="en-GB"/>
          </a:p>
        </p:txBody>
      </p:sp>
    </p:spTree>
    <p:extLst>
      <p:ext uri="{BB962C8B-B14F-4D97-AF65-F5344CB8AC3E}">
        <p14:creationId xmlns:p14="http://schemas.microsoft.com/office/powerpoint/2010/main" val="2885071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0D5297-D2EC-40C5-BBBB-C31C759959A4}" type="datetimeFigureOut">
              <a:rPr lang="en-GB" smtClean="0"/>
              <a:t>23/10/2018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0EF738-58A3-4FDF-B22F-A528E7B43486}" type="slidenum">
              <a:rPr lang="en-GB" smtClean="0"/>
              <a:t>‹#›</a:t>
            </a:fld>
            <a:endParaRPr lang="en-GB"/>
          </a:p>
        </p:txBody>
      </p:sp>
    </p:spTree>
    <p:extLst>
      <p:ext uri="{BB962C8B-B14F-4D97-AF65-F5344CB8AC3E}">
        <p14:creationId xmlns:p14="http://schemas.microsoft.com/office/powerpoint/2010/main" val="3893069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0D5297-D2EC-40C5-BBBB-C31C759959A4}" type="datetimeFigureOut">
              <a:rPr lang="en-GB" smtClean="0"/>
              <a:t>23/10/2018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EF738-58A3-4FDF-B22F-A528E7B43486}" type="slidenum">
              <a:rPr lang="en-GB" smtClean="0"/>
              <a:t>‹#›</a:t>
            </a:fld>
            <a:endParaRPr lang="en-GB"/>
          </a:p>
        </p:txBody>
      </p:sp>
    </p:spTree>
    <p:extLst>
      <p:ext uri="{BB962C8B-B14F-4D97-AF65-F5344CB8AC3E}">
        <p14:creationId xmlns:p14="http://schemas.microsoft.com/office/powerpoint/2010/main" val="107731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mailto:andy@elastacloud.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4.png"/><Relationship Id="rId4" Type="http://schemas.microsoft.com/office/2007/relationships/hdphoto" Target="../media/hdphoto1.wdp"/><Relationship Id="rId9"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4.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dotnet/machinelearning/blob/master/docs/code/IdvFileFormat.md"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elastacloud/parquet-dotnet"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3.png"/><Relationship Id="rId7" Type="http://schemas.microsoft.com/office/2007/relationships/hdphoto" Target="../media/hdphoto3.wdp"/><Relationship Id="rId12" Type="http://schemas.microsoft.com/office/2007/relationships/hdphoto" Target="../media/hdphoto4.wdp"/><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66.png"/><Relationship Id="rId5" Type="http://schemas.openxmlformats.org/officeDocument/2006/relationships/image" Target="../media/image64.png"/><Relationship Id="rId10" Type="http://schemas.microsoft.com/office/2007/relationships/hdphoto" Target="../media/hdphoto2.wdp"/><Relationship Id="rId4" Type="http://schemas.openxmlformats.org/officeDocument/2006/relationships/image" Target="../media/image22.png"/><Relationship Id="rId9" Type="http://schemas.openxmlformats.org/officeDocument/2006/relationships/image" Target="../media/image2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2" y="8550"/>
            <a:ext cx="12198212" cy="6861494"/>
          </a:xfrm>
        </p:spPr>
      </p:pic>
      <p:sp>
        <p:nvSpPr>
          <p:cNvPr id="8" name="TextBox 7"/>
          <p:cNvSpPr txBox="1"/>
          <p:nvPr/>
        </p:nvSpPr>
        <p:spPr>
          <a:xfrm>
            <a:off x="0" y="2323433"/>
            <a:ext cx="12060001" cy="5262979"/>
          </a:xfrm>
          <a:prstGeom prst="rect">
            <a:avLst/>
          </a:prstGeom>
          <a:noFill/>
        </p:spPr>
        <p:txBody>
          <a:bodyPr wrap="square" rtlCol="0">
            <a:spAutoFit/>
          </a:bodyPr>
          <a:lstStyle/>
          <a:p>
            <a:pPr algn="ctr"/>
            <a:r>
              <a:rPr lang="en-GB" sz="6000" dirty="0">
                <a:solidFill>
                  <a:schemeClr val="bg1"/>
                </a:solidFill>
                <a:latin typeface="Lucida Sans" panose="020B0602030504020204" pitchFamily="34" charset="0"/>
                <a:ea typeface="Tahoma" panose="020B0604030504040204" pitchFamily="34" charset="0"/>
                <a:cs typeface="Tahoma" panose="020B0604030504040204" pitchFamily="34" charset="0"/>
              </a:rPr>
              <a:t>Leeds-Sharp</a:t>
            </a:r>
          </a:p>
          <a:p>
            <a:pPr algn="ctr"/>
            <a:r>
              <a:rPr lang="en-GB" sz="4800" dirty="0">
                <a:solidFill>
                  <a:schemeClr val="bg1"/>
                </a:solidFill>
                <a:latin typeface="Lucida Sans" panose="020B0602030504020204" pitchFamily="34" charset="0"/>
                <a:ea typeface="Tahoma" panose="020B0604030504040204" pitchFamily="34" charset="0"/>
                <a:cs typeface="Tahoma" panose="020B0604030504040204" pitchFamily="34" charset="0"/>
              </a:rPr>
              <a:t>Machine Learning with ML.NET and Azure</a:t>
            </a:r>
            <a:r>
              <a:rPr lang="en-GB" sz="6000" dirty="0">
                <a:solidFill>
                  <a:schemeClr val="bg1"/>
                </a:solidFill>
                <a:latin typeface="Lucida Sans" panose="020B0602030504020204" pitchFamily="34" charset="0"/>
                <a:ea typeface="Tahoma" panose="020B0604030504040204" pitchFamily="34" charset="0"/>
                <a:cs typeface="Tahoma" panose="020B0604030504040204" pitchFamily="34" charset="0"/>
              </a:rPr>
              <a:t>  </a:t>
            </a:r>
          </a:p>
          <a:p>
            <a:pPr algn="ctr"/>
            <a:r>
              <a:rPr lang="en-GB" sz="3600" dirty="0">
                <a:solidFill>
                  <a:schemeClr val="bg1"/>
                </a:solidFill>
                <a:latin typeface="Lucida Sans" panose="020B0602030504020204" pitchFamily="34" charset="0"/>
                <a:ea typeface="Tahoma" panose="020B0604030504040204" pitchFamily="34" charset="0"/>
                <a:cs typeface="Tahoma" panose="020B0604030504040204" pitchFamily="34" charset="0"/>
              </a:rPr>
              <a:t>25</a:t>
            </a:r>
            <a:r>
              <a:rPr lang="en-GB" sz="3600" baseline="30000" dirty="0">
                <a:solidFill>
                  <a:schemeClr val="bg1"/>
                </a:solidFill>
                <a:latin typeface="Lucida Sans" panose="020B0602030504020204" pitchFamily="34" charset="0"/>
                <a:ea typeface="Tahoma" panose="020B0604030504040204" pitchFamily="34" charset="0"/>
                <a:cs typeface="Tahoma" panose="020B0604030504040204" pitchFamily="34" charset="0"/>
              </a:rPr>
              <a:t>th</a:t>
            </a:r>
            <a:r>
              <a:rPr lang="en-GB" sz="3600" dirty="0">
                <a:solidFill>
                  <a:schemeClr val="bg1"/>
                </a:solidFill>
                <a:latin typeface="Lucida Sans" panose="020B0602030504020204" pitchFamily="34" charset="0"/>
                <a:ea typeface="Tahoma" panose="020B0604030504040204" pitchFamily="34" charset="0"/>
                <a:cs typeface="Tahoma" panose="020B0604030504040204" pitchFamily="34" charset="0"/>
              </a:rPr>
              <a:t> October 2018</a:t>
            </a:r>
          </a:p>
          <a:p>
            <a:pPr algn="ctr"/>
            <a:endParaRPr lang="en-GB" sz="6000" dirty="0">
              <a:solidFill>
                <a:schemeClr val="bg1"/>
              </a:solidFill>
              <a:latin typeface="Lucida Sans" panose="020B0602030504020204" pitchFamily="34" charset="0"/>
              <a:ea typeface="Tahoma" panose="020B0604030504040204" pitchFamily="34" charset="0"/>
              <a:cs typeface="Tahoma" panose="020B0604030504040204" pitchFamily="34" charset="0"/>
            </a:endParaRPr>
          </a:p>
          <a:p>
            <a:pPr algn="ctr"/>
            <a:r>
              <a:rPr lang="en-GB" sz="6000" dirty="0">
                <a:solidFill>
                  <a:schemeClr val="bg1"/>
                </a:solidFill>
                <a:latin typeface="Lucida Sans" panose="020B060203050402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3783931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6" name="Rectangle 5">
            <a:extLst>
              <a:ext uri="{FF2B5EF4-FFF2-40B4-BE49-F238E27FC236}">
                <a16:creationId xmlns:a16="http://schemas.microsoft.com/office/drawing/2014/main" id="{1AE17EAB-B116-4C07-89A9-D2C0EA5DF559}"/>
              </a:ext>
            </a:extLst>
          </p:cNvPr>
          <p:cNvSpPr/>
          <p:nvPr/>
        </p:nvSpPr>
        <p:spPr>
          <a:xfrm>
            <a:off x="838200" y="2718431"/>
            <a:ext cx="4175197" cy="2862322"/>
          </a:xfrm>
          <a:prstGeom prst="rect">
            <a:avLst/>
          </a:prstGeom>
        </p:spPr>
        <p:txBody>
          <a:bodyPr wrap="square">
            <a:spAutoFit/>
          </a:bodyPr>
          <a:lstStyle/>
          <a:p>
            <a:pPr>
              <a:buFont typeface="+mj-lt"/>
              <a:buAutoNum type="arabicPeriod"/>
            </a:pPr>
            <a:r>
              <a:rPr lang="en-GB" dirty="0">
                <a:solidFill>
                  <a:srgbClr val="080E14"/>
                </a:solidFill>
                <a:latin typeface="Raleway"/>
              </a:rPr>
              <a:t>Linear Regression</a:t>
            </a:r>
          </a:p>
          <a:p>
            <a:pPr>
              <a:buFont typeface="+mj-lt"/>
              <a:buAutoNum type="arabicPeriod"/>
            </a:pPr>
            <a:r>
              <a:rPr lang="en-GB" dirty="0">
                <a:solidFill>
                  <a:srgbClr val="080E14"/>
                </a:solidFill>
                <a:latin typeface="Raleway"/>
              </a:rPr>
              <a:t>Logistic Regression</a:t>
            </a:r>
          </a:p>
          <a:p>
            <a:pPr>
              <a:buFont typeface="+mj-lt"/>
              <a:buAutoNum type="arabicPeriod"/>
            </a:pPr>
            <a:r>
              <a:rPr lang="en-GB" dirty="0">
                <a:solidFill>
                  <a:srgbClr val="080E14"/>
                </a:solidFill>
                <a:latin typeface="Raleway"/>
              </a:rPr>
              <a:t>Decision Tree</a:t>
            </a:r>
          </a:p>
          <a:p>
            <a:pPr>
              <a:buFont typeface="+mj-lt"/>
              <a:buAutoNum type="arabicPeriod"/>
            </a:pPr>
            <a:r>
              <a:rPr lang="en-GB" dirty="0">
                <a:solidFill>
                  <a:srgbClr val="080E14"/>
                </a:solidFill>
                <a:latin typeface="Raleway"/>
              </a:rPr>
              <a:t>Naive Bayes</a:t>
            </a:r>
          </a:p>
          <a:p>
            <a:pPr>
              <a:buFont typeface="+mj-lt"/>
              <a:buAutoNum type="arabicPeriod"/>
            </a:pPr>
            <a:r>
              <a:rPr lang="en-GB" dirty="0" err="1">
                <a:solidFill>
                  <a:srgbClr val="080E14"/>
                </a:solidFill>
                <a:latin typeface="Raleway"/>
              </a:rPr>
              <a:t>kNN</a:t>
            </a:r>
            <a:endParaRPr lang="en-GB" dirty="0">
              <a:solidFill>
                <a:srgbClr val="080E14"/>
              </a:solidFill>
              <a:latin typeface="Raleway"/>
            </a:endParaRPr>
          </a:p>
          <a:p>
            <a:pPr>
              <a:buFont typeface="+mj-lt"/>
              <a:buAutoNum type="arabicPeriod"/>
            </a:pPr>
            <a:r>
              <a:rPr lang="en-GB" dirty="0">
                <a:solidFill>
                  <a:srgbClr val="080E14"/>
                </a:solidFill>
                <a:latin typeface="Raleway"/>
              </a:rPr>
              <a:t>K-Means</a:t>
            </a:r>
          </a:p>
          <a:p>
            <a:pPr>
              <a:buFont typeface="+mj-lt"/>
              <a:buAutoNum type="arabicPeriod"/>
            </a:pPr>
            <a:r>
              <a:rPr lang="en-GB" dirty="0">
                <a:solidFill>
                  <a:srgbClr val="080E14"/>
                </a:solidFill>
                <a:latin typeface="Raleway"/>
              </a:rPr>
              <a:t>Dimensionality Reduction Algorithms</a:t>
            </a:r>
          </a:p>
          <a:p>
            <a:pPr>
              <a:buFont typeface="+mj-lt"/>
              <a:buAutoNum type="arabicPeriod"/>
            </a:pPr>
            <a:r>
              <a:rPr lang="en-GB" dirty="0">
                <a:solidFill>
                  <a:srgbClr val="080E14"/>
                </a:solidFill>
                <a:latin typeface="Raleway"/>
              </a:rPr>
              <a:t>Gradient Boosting algorithms</a:t>
            </a:r>
          </a:p>
          <a:p>
            <a:pPr marL="742950" lvl="1" indent="-285750">
              <a:buFont typeface="+mj-lt"/>
              <a:buAutoNum type="arabicPeriod"/>
            </a:pPr>
            <a:r>
              <a:rPr lang="en-GB" dirty="0">
                <a:solidFill>
                  <a:srgbClr val="080E14"/>
                </a:solidFill>
                <a:latin typeface="Raleway"/>
              </a:rPr>
              <a:t>GBM</a:t>
            </a:r>
          </a:p>
          <a:p>
            <a:pPr marL="742950" lvl="1" indent="-285750">
              <a:buFont typeface="+mj-lt"/>
              <a:buAutoNum type="arabicPeriod"/>
            </a:pPr>
            <a:r>
              <a:rPr lang="en-GB" dirty="0" err="1">
                <a:solidFill>
                  <a:srgbClr val="080E14"/>
                </a:solidFill>
                <a:latin typeface="Raleway"/>
              </a:rPr>
              <a:t>XGBoost</a:t>
            </a:r>
            <a:endParaRPr lang="en-GB" dirty="0">
              <a:solidFill>
                <a:srgbClr val="080E14"/>
              </a:solidFill>
              <a:latin typeface="Raleway"/>
            </a:endParaRPr>
          </a:p>
        </p:txBody>
      </p:sp>
      <p:pic>
        <p:nvPicPr>
          <p:cNvPr id="7" name="Picture 2" descr="Linear_Regression">
            <a:extLst>
              <a:ext uri="{FF2B5EF4-FFF2-40B4-BE49-F238E27FC236}">
                <a16:creationId xmlns:a16="http://schemas.microsoft.com/office/drawing/2014/main" id="{1DEAFA00-CA84-4745-9C06-5F6456EC0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9252" y="1748335"/>
            <a:ext cx="3006118" cy="17872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Logistic_Regression">
            <a:extLst>
              <a:ext uri="{FF2B5EF4-FFF2-40B4-BE49-F238E27FC236}">
                <a16:creationId xmlns:a16="http://schemas.microsoft.com/office/drawing/2014/main" id="{B67BCCCC-8DAE-4CA2-B2E2-5EF36704D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7932" y="1690688"/>
            <a:ext cx="2350257" cy="17902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kBzK">
            <a:extLst>
              <a:ext uri="{FF2B5EF4-FFF2-40B4-BE49-F238E27FC236}">
                <a16:creationId xmlns:a16="http://schemas.microsoft.com/office/drawing/2014/main" id="{D1C7FEF1-2272-4CE7-B348-13A33C6B63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5009" y="3728058"/>
            <a:ext cx="2039282" cy="15004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Bayes_rule">
            <a:extLst>
              <a:ext uri="{FF2B5EF4-FFF2-40B4-BE49-F238E27FC236}">
                <a16:creationId xmlns:a16="http://schemas.microsoft.com/office/drawing/2014/main" id="{624F3F37-77CC-4DE3-91AA-80C5D4F981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6765" y="3628616"/>
            <a:ext cx="2497074" cy="14316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Bayes_4">
            <a:extLst>
              <a:ext uri="{FF2B5EF4-FFF2-40B4-BE49-F238E27FC236}">
                <a16:creationId xmlns:a16="http://schemas.microsoft.com/office/drawing/2014/main" id="{D1AC5740-CE5E-4809-BD27-BBF5461B49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4318" y="5336126"/>
            <a:ext cx="4173037" cy="15218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43FD69-0C13-420B-8BEC-69CD50866DD8}"/>
              </a:ext>
            </a:extLst>
          </p:cNvPr>
          <p:cNvSpPr txBox="1"/>
          <p:nvPr/>
        </p:nvSpPr>
        <p:spPr>
          <a:xfrm>
            <a:off x="985421" y="1979720"/>
            <a:ext cx="2654424" cy="369332"/>
          </a:xfrm>
          <a:prstGeom prst="rect">
            <a:avLst/>
          </a:prstGeom>
          <a:noFill/>
        </p:spPr>
        <p:txBody>
          <a:bodyPr wrap="square" rtlCol="0">
            <a:spAutoFit/>
          </a:bodyPr>
          <a:lstStyle/>
          <a:p>
            <a:r>
              <a:rPr lang="en-GB" b="1" dirty="0"/>
              <a:t>Algorithms</a:t>
            </a:r>
          </a:p>
        </p:txBody>
      </p:sp>
    </p:spTree>
    <p:extLst>
      <p:ext uri="{BB962C8B-B14F-4D97-AF65-F5344CB8AC3E}">
        <p14:creationId xmlns:p14="http://schemas.microsoft.com/office/powerpoint/2010/main" val="33274540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9D87-93FD-4479-A0DF-D61B3CFB1A3B}"/>
              </a:ext>
            </a:extLst>
          </p:cNvPr>
          <p:cNvSpPr>
            <a:spLocks noGrp="1"/>
          </p:cNvSpPr>
          <p:nvPr>
            <p:ph type="title"/>
          </p:nvPr>
        </p:nvSpPr>
        <p:spPr/>
        <p:txBody>
          <a:bodyPr/>
          <a:lstStyle/>
          <a:p>
            <a:r>
              <a:rPr lang="en-GB" dirty="0"/>
              <a:t>Mental Models</a:t>
            </a:r>
          </a:p>
        </p:txBody>
      </p:sp>
      <p:sp>
        <p:nvSpPr>
          <p:cNvPr id="3" name="Content Placeholder 2">
            <a:extLst>
              <a:ext uri="{FF2B5EF4-FFF2-40B4-BE49-F238E27FC236}">
                <a16:creationId xmlns:a16="http://schemas.microsoft.com/office/drawing/2014/main" id="{910C9404-BDEB-4CE6-8AEE-B74649ECCA51}"/>
              </a:ext>
            </a:extLst>
          </p:cNvPr>
          <p:cNvSpPr>
            <a:spLocks noGrp="1"/>
          </p:cNvSpPr>
          <p:nvPr>
            <p:ph idx="1"/>
          </p:nvPr>
        </p:nvSpPr>
        <p:spPr>
          <a:xfrm>
            <a:off x="838200" y="1825624"/>
            <a:ext cx="10515600" cy="4829557"/>
          </a:xfrm>
        </p:spPr>
        <p:txBody>
          <a:bodyPr>
            <a:normAutofit/>
          </a:bodyPr>
          <a:lstStyle/>
          <a:p>
            <a:pPr marL="0" indent="0">
              <a:buNone/>
            </a:pPr>
            <a:r>
              <a:rPr lang="en-GB" dirty="0"/>
              <a:t>In order to envision the transformation possibilities, adopt the following mental models. </a:t>
            </a:r>
          </a:p>
          <a:p>
            <a:pPr marL="0" indent="0">
              <a:buNone/>
            </a:pPr>
            <a:endParaRPr lang="en-GB" dirty="0"/>
          </a:p>
          <a:p>
            <a:pPr marL="0" indent="0">
              <a:buNone/>
            </a:pPr>
            <a:r>
              <a:rPr lang="en-GB" dirty="0"/>
              <a:t>AI is an extremely focussed entry level clerical assistant</a:t>
            </a:r>
          </a:p>
          <a:p>
            <a:pPr marL="0" indent="0">
              <a:buNone/>
            </a:pPr>
            <a:r>
              <a:rPr lang="en-GB" dirty="0"/>
              <a:t>AI is exceptionally reactive</a:t>
            </a:r>
          </a:p>
          <a:p>
            <a:pPr marL="0" indent="0">
              <a:buNone/>
            </a:pPr>
            <a:r>
              <a:rPr lang="en-GB" dirty="0"/>
              <a:t>AI is auditable, repeatable, improvable</a:t>
            </a:r>
          </a:p>
          <a:p>
            <a:pPr marL="0" indent="0">
              <a:buNone/>
            </a:pPr>
            <a:r>
              <a:rPr lang="en-GB" dirty="0"/>
              <a:t>AI is resistant of external bias</a:t>
            </a:r>
          </a:p>
          <a:p>
            <a:endParaRPr lang="en-GB" dirty="0"/>
          </a:p>
          <a:p>
            <a:endParaRPr lang="en-GB" dirty="0"/>
          </a:p>
          <a:p>
            <a:endParaRPr lang="en-GB" dirty="0"/>
          </a:p>
        </p:txBody>
      </p:sp>
    </p:spTree>
    <p:extLst>
      <p:ext uri="{BB962C8B-B14F-4D97-AF65-F5344CB8AC3E}">
        <p14:creationId xmlns:p14="http://schemas.microsoft.com/office/powerpoint/2010/main" val="17823686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5FA947-AF0E-488F-94A1-86721AD9C9C2}"/>
              </a:ext>
            </a:extLst>
          </p:cNvPr>
          <p:cNvPicPr>
            <a:picLocks noChangeAspect="1"/>
          </p:cNvPicPr>
          <p:nvPr/>
        </p:nvPicPr>
        <p:blipFill rotWithShape="1">
          <a:blip r:embed="rId2"/>
          <a:srcRect l="281"/>
          <a:stretch/>
        </p:blipFill>
        <p:spPr>
          <a:xfrm>
            <a:off x="0" y="2311405"/>
            <a:ext cx="12201759" cy="7569583"/>
          </a:xfrm>
          <a:prstGeom prst="rect">
            <a:avLst/>
          </a:prstGeom>
        </p:spPr>
      </p:pic>
      <p:sp>
        <p:nvSpPr>
          <p:cNvPr id="4" name="Title 3">
            <a:extLst>
              <a:ext uri="{FF2B5EF4-FFF2-40B4-BE49-F238E27FC236}">
                <a16:creationId xmlns:a16="http://schemas.microsoft.com/office/drawing/2014/main" id="{AF0B9DEF-7CB8-421A-9B2E-CA65EAA68A7D}"/>
              </a:ext>
            </a:extLst>
          </p:cNvPr>
          <p:cNvSpPr>
            <a:spLocks noGrp="1"/>
          </p:cNvSpPr>
          <p:nvPr>
            <p:ph type="title"/>
          </p:nvPr>
        </p:nvSpPr>
        <p:spPr>
          <a:xfrm>
            <a:off x="838200" y="818887"/>
            <a:ext cx="10515600" cy="1325563"/>
          </a:xfrm>
        </p:spPr>
        <p:txBody>
          <a:bodyPr>
            <a:normAutofit fontScale="90000"/>
          </a:bodyPr>
          <a:lstStyle/>
          <a:p>
            <a:r>
              <a:rPr lang="en-GB" b="1" dirty="0">
                <a:solidFill>
                  <a:schemeClr val="tx1">
                    <a:lumMod val="75000"/>
                    <a:lumOff val="25000"/>
                  </a:schemeClr>
                </a:solidFill>
                <a:effectLst>
                  <a:outerShdw blurRad="38100" dist="38100" dir="2700000" algn="tl">
                    <a:srgbClr val="000000">
                      <a:alpha val="43137"/>
                    </a:srgbClr>
                  </a:outerShdw>
                </a:effectLst>
              </a:rPr>
              <a:t>One Million Clerical Workers</a:t>
            </a:r>
            <a:br>
              <a:rPr lang="en-GB" b="1" dirty="0">
                <a:solidFill>
                  <a:schemeClr val="tx1">
                    <a:lumMod val="75000"/>
                    <a:lumOff val="25000"/>
                  </a:schemeClr>
                </a:solidFill>
                <a:effectLst>
                  <a:outerShdw blurRad="38100" dist="38100" dir="2700000" algn="tl">
                    <a:srgbClr val="000000">
                      <a:alpha val="43137"/>
                    </a:srgbClr>
                  </a:outerShdw>
                </a:effectLst>
              </a:rPr>
            </a:br>
            <a:r>
              <a:rPr lang="en-GB" dirty="0">
                <a:solidFill>
                  <a:schemeClr val="tx1">
                    <a:lumMod val="75000"/>
                    <a:lumOff val="25000"/>
                  </a:schemeClr>
                </a:solidFill>
                <a:effectLst>
                  <a:outerShdw blurRad="38100" dist="38100" dir="2700000" algn="tl">
                    <a:srgbClr val="000000">
                      <a:alpha val="43137"/>
                    </a:srgbClr>
                  </a:outerShdw>
                </a:effectLst>
              </a:rPr>
              <a:t>What is achievable with a million trained office workers?</a:t>
            </a:r>
            <a:br>
              <a:rPr lang="en-GB" dirty="0">
                <a:solidFill>
                  <a:schemeClr val="tx1">
                    <a:lumMod val="75000"/>
                    <a:lumOff val="25000"/>
                  </a:schemeClr>
                </a:solidFill>
                <a:effectLst>
                  <a:outerShdw blurRad="38100" dist="38100" dir="2700000" algn="tl">
                    <a:srgbClr val="000000">
                      <a:alpha val="43137"/>
                    </a:srgbClr>
                  </a:outerShdw>
                </a:effectLst>
              </a:rPr>
            </a:br>
            <a:endParaRPr lang="en-GB" dirty="0">
              <a:solidFill>
                <a:schemeClr val="tx1">
                  <a:lumMod val="75000"/>
                  <a:lumOff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7088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19DBB6-507E-479C-B747-1B5908429799}"/>
              </a:ext>
            </a:extLst>
          </p:cNvPr>
          <p:cNvPicPr>
            <a:picLocks noChangeAspect="1"/>
          </p:cNvPicPr>
          <p:nvPr/>
        </p:nvPicPr>
        <p:blipFill>
          <a:blip r:embed="rId2"/>
          <a:stretch>
            <a:fillRect/>
          </a:stretch>
        </p:blipFill>
        <p:spPr>
          <a:xfrm>
            <a:off x="0" y="0"/>
            <a:ext cx="6744689" cy="6858000"/>
          </a:xfrm>
          <a:prstGeom prst="rect">
            <a:avLst/>
          </a:prstGeom>
        </p:spPr>
      </p:pic>
      <p:sp>
        <p:nvSpPr>
          <p:cNvPr id="2" name="Title 1">
            <a:extLst>
              <a:ext uri="{FF2B5EF4-FFF2-40B4-BE49-F238E27FC236}">
                <a16:creationId xmlns:a16="http://schemas.microsoft.com/office/drawing/2014/main" id="{09353E3B-F4C3-4CF9-8438-8FB16FBE5D11}"/>
              </a:ext>
            </a:extLst>
          </p:cNvPr>
          <p:cNvSpPr>
            <a:spLocks noGrp="1"/>
          </p:cNvSpPr>
          <p:nvPr>
            <p:ph type="title"/>
          </p:nvPr>
        </p:nvSpPr>
        <p:spPr>
          <a:xfrm>
            <a:off x="6905554" y="1338792"/>
            <a:ext cx="4609111" cy="1325563"/>
          </a:xfrm>
        </p:spPr>
        <p:txBody>
          <a:bodyPr>
            <a:normAutofit fontScale="90000"/>
          </a:bodyPr>
          <a:lstStyle/>
          <a:p>
            <a:r>
              <a:rPr lang="en-GB" b="1" dirty="0">
                <a:solidFill>
                  <a:schemeClr val="tx1">
                    <a:lumMod val="75000"/>
                    <a:lumOff val="25000"/>
                  </a:schemeClr>
                </a:solidFill>
                <a:effectLst>
                  <a:outerShdw blurRad="38100" dist="38100" dir="2700000" algn="tl">
                    <a:srgbClr val="000000">
                      <a:alpha val="43137"/>
                    </a:srgbClr>
                  </a:outerShdw>
                </a:effectLst>
              </a:rPr>
              <a:t>Billy the Kid Reaction Times</a:t>
            </a:r>
            <a:br>
              <a:rPr lang="en-GB" b="1" dirty="0">
                <a:solidFill>
                  <a:schemeClr val="tx1">
                    <a:lumMod val="75000"/>
                    <a:lumOff val="25000"/>
                  </a:schemeClr>
                </a:solidFill>
                <a:effectLst>
                  <a:outerShdw blurRad="38100" dist="38100" dir="2700000" algn="tl">
                    <a:srgbClr val="000000">
                      <a:alpha val="43137"/>
                    </a:srgbClr>
                  </a:outerShdw>
                </a:effectLst>
              </a:rPr>
            </a:br>
            <a:r>
              <a:rPr lang="en-GB" dirty="0">
                <a:solidFill>
                  <a:schemeClr val="tx1">
                    <a:lumMod val="75000"/>
                    <a:lumOff val="25000"/>
                  </a:schemeClr>
                </a:solidFill>
                <a:effectLst>
                  <a:outerShdw blurRad="38100" dist="38100" dir="2700000" algn="tl">
                    <a:srgbClr val="000000">
                      <a:alpha val="43137"/>
                    </a:srgbClr>
                  </a:outerShdw>
                </a:effectLst>
              </a:rPr>
              <a:t>What if all workers can react and form a course of action in 1 millisecond? </a:t>
            </a:r>
          </a:p>
        </p:txBody>
      </p:sp>
    </p:spTree>
    <p:extLst>
      <p:ext uri="{BB962C8B-B14F-4D97-AF65-F5344CB8AC3E}">
        <p14:creationId xmlns:p14="http://schemas.microsoft.com/office/powerpoint/2010/main" val="33132294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6FA0-E6D0-4337-A042-6645F152BDD1}"/>
              </a:ext>
            </a:extLst>
          </p:cNvPr>
          <p:cNvSpPr>
            <a:spLocks noGrp="1"/>
          </p:cNvSpPr>
          <p:nvPr>
            <p:ph type="title"/>
          </p:nvPr>
        </p:nvSpPr>
        <p:spPr>
          <a:xfrm>
            <a:off x="838200" y="983193"/>
            <a:ext cx="10515600" cy="1325563"/>
          </a:xfrm>
        </p:spPr>
        <p:txBody>
          <a:bodyPr>
            <a:normAutofit fontScale="90000"/>
          </a:bodyPr>
          <a:lstStyle/>
          <a:p>
            <a:r>
              <a:rPr lang="en-GB" b="1" dirty="0"/>
              <a:t>Auditable Actions</a:t>
            </a:r>
            <a:br>
              <a:rPr lang="en-GB" b="1" dirty="0"/>
            </a:br>
            <a:r>
              <a:rPr lang="en-GB" dirty="0"/>
              <a:t>What if all actions and their impact were measurable and qualified? </a:t>
            </a:r>
          </a:p>
        </p:txBody>
      </p:sp>
      <p:sp>
        <p:nvSpPr>
          <p:cNvPr id="3" name="Rectangle 2">
            <a:extLst>
              <a:ext uri="{FF2B5EF4-FFF2-40B4-BE49-F238E27FC236}">
                <a16:creationId xmlns:a16="http://schemas.microsoft.com/office/drawing/2014/main" id="{998D4A09-4BEA-4427-904B-CBEE72CA0727}"/>
              </a:ext>
            </a:extLst>
          </p:cNvPr>
          <p:cNvSpPr/>
          <p:nvPr/>
        </p:nvSpPr>
        <p:spPr>
          <a:xfrm>
            <a:off x="838200" y="3567838"/>
            <a:ext cx="6096000" cy="1477328"/>
          </a:xfrm>
          <a:prstGeom prst="rect">
            <a:avLst/>
          </a:prstGeom>
        </p:spPr>
        <p:txBody>
          <a:bodyPr>
            <a:spAutoFit/>
          </a:bodyPr>
          <a:lstStyle/>
          <a:p>
            <a:r>
              <a:rPr lang="en-GB" dirty="0">
                <a:solidFill>
                  <a:srgbClr val="333333"/>
                </a:solidFill>
                <a:latin typeface="helvetica neue"/>
              </a:rPr>
              <a:t>Great companies have high cultures of accountability, it comes with this culture of criticism […], and I think our culture is strong on that. </a:t>
            </a:r>
            <a:br>
              <a:rPr lang="en-GB" dirty="0"/>
            </a:br>
            <a:endParaRPr lang="en-GB" dirty="0"/>
          </a:p>
          <a:p>
            <a:r>
              <a:rPr lang="en-GB" dirty="0"/>
              <a:t>Steve Ballmer</a:t>
            </a:r>
          </a:p>
        </p:txBody>
      </p:sp>
    </p:spTree>
    <p:extLst>
      <p:ext uri="{BB962C8B-B14F-4D97-AF65-F5344CB8AC3E}">
        <p14:creationId xmlns:p14="http://schemas.microsoft.com/office/powerpoint/2010/main" val="33615138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CBD0-3ED9-4DB9-83F8-7819E3DC8ECE}"/>
              </a:ext>
            </a:extLst>
          </p:cNvPr>
          <p:cNvSpPr>
            <a:spLocks noGrp="1"/>
          </p:cNvSpPr>
          <p:nvPr>
            <p:ph type="title"/>
          </p:nvPr>
        </p:nvSpPr>
        <p:spPr>
          <a:xfrm>
            <a:off x="838200" y="627593"/>
            <a:ext cx="10515600" cy="1325563"/>
          </a:xfrm>
        </p:spPr>
        <p:txBody>
          <a:bodyPr>
            <a:noAutofit/>
          </a:bodyPr>
          <a:lstStyle/>
          <a:p>
            <a:r>
              <a:rPr lang="en-GB" sz="3200" b="1" dirty="0"/>
              <a:t>Cement the views of the Founders</a:t>
            </a:r>
            <a:br>
              <a:rPr lang="en-GB" sz="3200" b="1" dirty="0"/>
            </a:br>
            <a:r>
              <a:rPr lang="en-GB" sz="3200" dirty="0"/>
              <a:t>What if the decision making process of the hyper-successful founders was cemented and eternally referenceable? Resistant to the distractions of hype and false promises.</a:t>
            </a:r>
            <a:br>
              <a:rPr lang="en-GB" sz="3200" dirty="0"/>
            </a:br>
            <a:endParaRPr lang="en-GB" sz="3200" dirty="0"/>
          </a:p>
        </p:txBody>
      </p:sp>
      <p:pic>
        <p:nvPicPr>
          <p:cNvPr id="3" name="Picture 2">
            <a:extLst>
              <a:ext uri="{FF2B5EF4-FFF2-40B4-BE49-F238E27FC236}">
                <a16:creationId xmlns:a16="http://schemas.microsoft.com/office/drawing/2014/main" id="{572DAE50-F334-4B08-896B-4B4B737B7339}"/>
              </a:ext>
            </a:extLst>
          </p:cNvPr>
          <p:cNvPicPr>
            <a:picLocks noChangeAspect="1"/>
          </p:cNvPicPr>
          <p:nvPr/>
        </p:nvPicPr>
        <p:blipFill>
          <a:blip r:embed="rId2"/>
          <a:stretch>
            <a:fillRect/>
          </a:stretch>
        </p:blipFill>
        <p:spPr>
          <a:xfrm>
            <a:off x="0" y="2273332"/>
            <a:ext cx="12192000" cy="6164928"/>
          </a:xfrm>
          <a:prstGeom prst="rect">
            <a:avLst/>
          </a:prstGeom>
        </p:spPr>
      </p:pic>
    </p:spTree>
    <p:extLst>
      <p:ext uri="{BB962C8B-B14F-4D97-AF65-F5344CB8AC3E}">
        <p14:creationId xmlns:p14="http://schemas.microsoft.com/office/powerpoint/2010/main" val="22156666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CA0B2A-7423-4304-A96E-D4C3E5DBBB7E}"/>
              </a:ext>
            </a:extLst>
          </p:cNvPr>
          <p:cNvSpPr>
            <a:spLocks noGrp="1"/>
          </p:cNvSpPr>
          <p:nvPr>
            <p:ph type="title"/>
          </p:nvPr>
        </p:nvSpPr>
        <p:spPr>
          <a:xfrm>
            <a:off x="655320" y="2671011"/>
            <a:ext cx="5257803" cy="2427120"/>
          </a:xfrm>
        </p:spPr>
        <p:txBody>
          <a:bodyPr vert="horz" lIns="91440" tIns="45720" rIns="91440" bIns="45720" rtlCol="0" anchor="t">
            <a:normAutofit fontScale="90000"/>
          </a:bodyPr>
          <a:lstStyle/>
          <a:p>
            <a:r>
              <a:rPr lang="en-US" b="1" dirty="0"/>
              <a:t>All tools are Smart Tools</a:t>
            </a:r>
            <a:br>
              <a:rPr lang="en-US" sz="2000" b="1" dirty="0"/>
            </a:br>
            <a:r>
              <a:rPr lang="en-US" sz="2000" dirty="0"/>
              <a:t>What if every tool used by a business was as smart as a person. A forklift could tell you the context of a crate was the wrong weight. A machine could tell you it was feeling unwell. A room could tell you someone had left a dangerous tool in an unsafe state. </a:t>
            </a:r>
            <a:br>
              <a:rPr lang="en-US" sz="2000" dirty="0"/>
            </a:br>
            <a:endParaRPr lang="en-US" sz="2000" dirty="0"/>
          </a:p>
        </p:txBody>
      </p:sp>
      <p:cxnSp>
        <p:nvCxnSpPr>
          <p:cNvPr id="10" name="Straight Arrow Connector 9">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C06971B-915C-4BDD-B9CB-EE53EC82B2E1}"/>
              </a:ext>
            </a:extLst>
          </p:cNvPr>
          <p:cNvPicPr>
            <a:picLocks noChangeAspect="1"/>
          </p:cNvPicPr>
          <p:nvPr/>
        </p:nvPicPr>
        <p:blipFill rotWithShape="1">
          <a:blip r:embed="rId2"/>
          <a:srcRect l="39323" r="1166"/>
          <a:stretch/>
        </p:blipFill>
        <p:spPr>
          <a:xfrm>
            <a:off x="5913124" y="10"/>
            <a:ext cx="6278877" cy="68579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481173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39FA2-49C2-4CE8-803F-3559EE6508EE}"/>
              </a:ext>
            </a:extLst>
          </p:cNvPr>
          <p:cNvSpPr>
            <a:spLocks noGrp="1"/>
          </p:cNvSpPr>
          <p:nvPr>
            <p:ph type="title"/>
          </p:nvPr>
        </p:nvSpPr>
        <p:spPr/>
        <p:txBody>
          <a:bodyPr/>
          <a:lstStyle/>
          <a:p>
            <a:r>
              <a:rPr lang="en-GB" dirty="0"/>
              <a:t>Regarding Maintenance Contracts</a:t>
            </a:r>
          </a:p>
        </p:txBody>
      </p:sp>
      <p:sp>
        <p:nvSpPr>
          <p:cNvPr id="3" name="Text Placeholder 2">
            <a:extLst>
              <a:ext uri="{FF2B5EF4-FFF2-40B4-BE49-F238E27FC236}">
                <a16:creationId xmlns:a16="http://schemas.microsoft.com/office/drawing/2014/main" id="{76D131BE-0463-4B66-B343-40FFF51834C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5161468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FA17D0-C3E4-4086-8607-CB59C5795AE1}"/>
              </a:ext>
            </a:extLst>
          </p:cNvPr>
          <p:cNvSpPr>
            <a:spLocks noGrp="1"/>
          </p:cNvSpPr>
          <p:nvPr>
            <p:ph type="title"/>
          </p:nvPr>
        </p:nvSpPr>
        <p:spPr/>
        <p:txBody>
          <a:bodyPr/>
          <a:lstStyle/>
          <a:p>
            <a:r>
              <a:rPr lang="en-GB" dirty="0"/>
              <a:t>JIT Service Regimes</a:t>
            </a:r>
          </a:p>
        </p:txBody>
      </p:sp>
      <p:sp>
        <p:nvSpPr>
          <p:cNvPr id="5" name="Content Placeholder 4">
            <a:extLst>
              <a:ext uri="{FF2B5EF4-FFF2-40B4-BE49-F238E27FC236}">
                <a16:creationId xmlns:a16="http://schemas.microsoft.com/office/drawing/2014/main" id="{EF6CB8B4-DFF3-4E9A-973F-5FC2A04975F4}"/>
              </a:ext>
            </a:extLst>
          </p:cNvPr>
          <p:cNvSpPr>
            <a:spLocks noGrp="1"/>
          </p:cNvSpPr>
          <p:nvPr>
            <p:ph idx="1"/>
          </p:nvPr>
        </p:nvSpPr>
        <p:spPr/>
        <p:txBody>
          <a:bodyPr/>
          <a:lstStyle/>
          <a:p>
            <a:r>
              <a:rPr lang="en-GB" dirty="0"/>
              <a:t>Migrate from manufacturer led maintenance cycles to just-in-time</a:t>
            </a:r>
          </a:p>
          <a:p>
            <a:r>
              <a:rPr lang="en-GB" dirty="0"/>
              <a:t>Use data to establish mean time to failure</a:t>
            </a:r>
          </a:p>
          <a:p>
            <a:endParaRPr lang="en-GB" dirty="0"/>
          </a:p>
          <a:p>
            <a:r>
              <a:rPr lang="en-GB" dirty="0"/>
              <a:t>Conditional maintenance</a:t>
            </a:r>
          </a:p>
        </p:txBody>
      </p:sp>
    </p:spTree>
    <p:extLst>
      <p:ext uri="{BB962C8B-B14F-4D97-AF65-F5344CB8AC3E}">
        <p14:creationId xmlns:p14="http://schemas.microsoft.com/office/powerpoint/2010/main" val="7682988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generator image">
            <a:extLst>
              <a:ext uri="{FF2B5EF4-FFF2-40B4-BE49-F238E27FC236}">
                <a16:creationId xmlns:a16="http://schemas.microsoft.com/office/drawing/2014/main" id="{71EB3877-3A3A-4E7D-B9A3-25BE146E0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569" y="899680"/>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4C53091-8464-4294-828D-E43B79D23617}"/>
              </a:ext>
            </a:extLst>
          </p:cNvPr>
          <p:cNvSpPr/>
          <p:nvPr/>
        </p:nvSpPr>
        <p:spPr>
          <a:xfrm>
            <a:off x="8598477" y="2961409"/>
            <a:ext cx="940378" cy="545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t>AzureML</a:t>
            </a:r>
            <a:endParaRPr lang="en-GB" sz="1400" dirty="0"/>
          </a:p>
        </p:txBody>
      </p:sp>
      <p:sp>
        <p:nvSpPr>
          <p:cNvPr id="5" name="Thought Bubble: Cloud 4">
            <a:extLst>
              <a:ext uri="{FF2B5EF4-FFF2-40B4-BE49-F238E27FC236}">
                <a16:creationId xmlns:a16="http://schemas.microsoft.com/office/drawing/2014/main" id="{7805CEEE-E8DE-4181-B6C9-FA85C602DF50}"/>
              </a:ext>
            </a:extLst>
          </p:cNvPr>
          <p:cNvSpPr/>
          <p:nvPr/>
        </p:nvSpPr>
        <p:spPr>
          <a:xfrm>
            <a:off x="7226877" y="2348346"/>
            <a:ext cx="3683578" cy="1865168"/>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5DC20EFD-117C-439A-B90F-37D165EB6F3F}"/>
              </a:ext>
            </a:extLst>
          </p:cNvPr>
          <p:cNvCxnSpPr>
            <a:stCxn id="1026" idx="3"/>
            <a:endCxn id="5" idx="0"/>
          </p:cNvCxnSpPr>
          <p:nvPr/>
        </p:nvCxnSpPr>
        <p:spPr>
          <a:xfrm>
            <a:off x="5121069" y="3280930"/>
            <a:ext cx="21172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13FFE15-C1C3-4655-81C4-34A45E678AB5}"/>
              </a:ext>
            </a:extLst>
          </p:cNvPr>
          <p:cNvSpPr txBox="1"/>
          <p:nvPr/>
        </p:nvSpPr>
        <p:spPr>
          <a:xfrm>
            <a:off x="5356511" y="2957171"/>
            <a:ext cx="1704111" cy="276999"/>
          </a:xfrm>
          <a:prstGeom prst="rect">
            <a:avLst/>
          </a:prstGeom>
          <a:noFill/>
        </p:spPr>
        <p:txBody>
          <a:bodyPr wrap="square" rtlCol="0">
            <a:spAutoFit/>
          </a:bodyPr>
          <a:lstStyle/>
          <a:p>
            <a:r>
              <a:rPr lang="en-GB" sz="1200" dirty="0"/>
              <a:t>~ 1 minute telemetry</a:t>
            </a:r>
          </a:p>
        </p:txBody>
      </p:sp>
      <p:sp>
        <p:nvSpPr>
          <p:cNvPr id="10" name="TextBox 9">
            <a:extLst>
              <a:ext uri="{FF2B5EF4-FFF2-40B4-BE49-F238E27FC236}">
                <a16:creationId xmlns:a16="http://schemas.microsoft.com/office/drawing/2014/main" id="{8ED731A4-6F10-49DA-96BD-051D75A8E3D7}"/>
              </a:ext>
            </a:extLst>
          </p:cNvPr>
          <p:cNvSpPr txBox="1"/>
          <p:nvPr/>
        </p:nvSpPr>
        <p:spPr>
          <a:xfrm>
            <a:off x="5356163" y="3352984"/>
            <a:ext cx="1704111" cy="461665"/>
          </a:xfrm>
          <a:prstGeom prst="rect">
            <a:avLst/>
          </a:prstGeom>
          <a:noFill/>
        </p:spPr>
        <p:txBody>
          <a:bodyPr wrap="square" rtlCol="0">
            <a:spAutoFit/>
          </a:bodyPr>
          <a:lstStyle/>
          <a:p>
            <a:r>
              <a:rPr lang="en-GB" sz="1200" dirty="0"/>
              <a:t>through dedicated cloud gateway</a:t>
            </a:r>
          </a:p>
        </p:txBody>
      </p:sp>
      <p:cxnSp>
        <p:nvCxnSpPr>
          <p:cNvPr id="13" name="Straight Arrow Connector 12">
            <a:extLst>
              <a:ext uri="{FF2B5EF4-FFF2-40B4-BE49-F238E27FC236}">
                <a16:creationId xmlns:a16="http://schemas.microsoft.com/office/drawing/2014/main" id="{0142F0E0-8DA4-460B-8379-E4DAFAF44435}"/>
              </a:ext>
            </a:extLst>
          </p:cNvPr>
          <p:cNvCxnSpPr>
            <a:stCxn id="4" idx="2"/>
          </p:cNvCxnSpPr>
          <p:nvPr/>
        </p:nvCxnSpPr>
        <p:spPr>
          <a:xfrm>
            <a:off x="9068666" y="3506931"/>
            <a:ext cx="0" cy="1698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A205C5F-DC4D-4189-95F3-740A59B727FC}"/>
              </a:ext>
            </a:extLst>
          </p:cNvPr>
          <p:cNvSpPr/>
          <p:nvPr/>
        </p:nvSpPr>
        <p:spPr>
          <a:xfrm>
            <a:off x="8598477" y="5205845"/>
            <a:ext cx="940378" cy="545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Reporting</a:t>
            </a:r>
          </a:p>
        </p:txBody>
      </p:sp>
      <p:sp>
        <p:nvSpPr>
          <p:cNvPr id="16" name="Rectangle 15">
            <a:extLst>
              <a:ext uri="{FF2B5EF4-FFF2-40B4-BE49-F238E27FC236}">
                <a16:creationId xmlns:a16="http://schemas.microsoft.com/office/drawing/2014/main" id="{1FC53E02-DC6C-46CB-8950-3AF498881941}"/>
              </a:ext>
            </a:extLst>
          </p:cNvPr>
          <p:cNvSpPr/>
          <p:nvPr/>
        </p:nvSpPr>
        <p:spPr>
          <a:xfrm>
            <a:off x="8598477" y="665884"/>
            <a:ext cx="940378" cy="545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Alarm</a:t>
            </a:r>
          </a:p>
        </p:txBody>
      </p:sp>
      <p:cxnSp>
        <p:nvCxnSpPr>
          <p:cNvPr id="17" name="Straight Arrow Connector 16">
            <a:extLst>
              <a:ext uri="{FF2B5EF4-FFF2-40B4-BE49-F238E27FC236}">
                <a16:creationId xmlns:a16="http://schemas.microsoft.com/office/drawing/2014/main" id="{4E4E2A74-A625-4528-BE61-343C35554D1B}"/>
              </a:ext>
            </a:extLst>
          </p:cNvPr>
          <p:cNvCxnSpPr>
            <a:stCxn id="4" idx="0"/>
            <a:endCxn id="16" idx="2"/>
          </p:cNvCxnSpPr>
          <p:nvPr/>
        </p:nvCxnSpPr>
        <p:spPr>
          <a:xfrm flipV="1">
            <a:off x="9068666" y="1211406"/>
            <a:ext cx="0" cy="1750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6581756-66DA-4B23-86D8-DD781DFC0111}"/>
              </a:ext>
            </a:extLst>
          </p:cNvPr>
          <p:cNvSpPr txBox="1"/>
          <p:nvPr/>
        </p:nvSpPr>
        <p:spPr>
          <a:xfrm>
            <a:off x="2893868" y="4894118"/>
            <a:ext cx="5522768" cy="1754326"/>
          </a:xfrm>
          <a:prstGeom prst="rect">
            <a:avLst/>
          </a:prstGeom>
          <a:noFill/>
        </p:spPr>
        <p:txBody>
          <a:bodyPr wrap="square" rtlCol="0">
            <a:spAutoFit/>
          </a:bodyPr>
          <a:lstStyle/>
          <a:p>
            <a:r>
              <a:rPr lang="en-GB" dirty="0"/>
              <a:t>- Machine Learning used in real-time with “Anomaly Detection” which enables history to be assessed and false positive spikes in behaviour to be discarded</a:t>
            </a:r>
          </a:p>
          <a:p>
            <a:r>
              <a:rPr lang="en-GB" dirty="0"/>
              <a:t>- Model retraining can occur to help understand acceptable lowering of efficiency as equipment degrades over time within acceptable parameters</a:t>
            </a:r>
          </a:p>
        </p:txBody>
      </p:sp>
      <p:pic>
        <p:nvPicPr>
          <p:cNvPr id="1028" name="Picture 4" descr="Image result for predictive maintenance powerbi">
            <a:extLst>
              <a:ext uri="{FF2B5EF4-FFF2-40B4-BE49-F238E27FC236}">
                <a16:creationId xmlns:a16="http://schemas.microsoft.com/office/drawing/2014/main" id="{68531DA2-1897-477D-9F90-CF5C09FEB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0696" y="4233143"/>
            <a:ext cx="2202003" cy="146800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B0BD709-0B99-4C09-BDA7-19633B680D4C}"/>
              </a:ext>
            </a:extLst>
          </p:cNvPr>
          <p:cNvSpPr txBox="1"/>
          <p:nvPr/>
        </p:nvSpPr>
        <p:spPr>
          <a:xfrm>
            <a:off x="5249310" y="1501303"/>
            <a:ext cx="3977986" cy="646331"/>
          </a:xfrm>
          <a:prstGeom prst="rect">
            <a:avLst/>
          </a:prstGeom>
          <a:noFill/>
        </p:spPr>
        <p:txBody>
          <a:bodyPr wrap="square" rtlCol="0">
            <a:spAutoFit/>
          </a:bodyPr>
          <a:lstStyle/>
          <a:p>
            <a:r>
              <a:rPr lang="en-GB" dirty="0"/>
              <a:t>- Predictions through AI become an integral part of business reporting</a:t>
            </a:r>
          </a:p>
        </p:txBody>
      </p:sp>
    </p:spTree>
    <p:extLst>
      <p:ext uri="{BB962C8B-B14F-4D97-AF65-F5344CB8AC3E}">
        <p14:creationId xmlns:p14="http://schemas.microsoft.com/office/powerpoint/2010/main" val="4856174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F1AB7-8D9D-4400-AE0C-14E1F82D12DC}"/>
              </a:ext>
            </a:extLst>
          </p:cNvPr>
          <p:cNvSpPr>
            <a:spLocks noGrp="1"/>
          </p:cNvSpPr>
          <p:nvPr>
            <p:ph type="title"/>
          </p:nvPr>
        </p:nvSpPr>
        <p:spPr/>
        <p:txBody>
          <a:bodyPr/>
          <a:lstStyle/>
          <a:p>
            <a:r>
              <a:rPr lang="en-GB" dirty="0"/>
              <a:t>Supplier efficiency</a:t>
            </a:r>
          </a:p>
        </p:txBody>
      </p:sp>
      <p:sp>
        <p:nvSpPr>
          <p:cNvPr id="3" name="Content Placeholder 2">
            <a:extLst>
              <a:ext uri="{FF2B5EF4-FFF2-40B4-BE49-F238E27FC236}">
                <a16:creationId xmlns:a16="http://schemas.microsoft.com/office/drawing/2014/main" id="{014C2C57-3621-46FC-AA30-2B3E9757C02C}"/>
              </a:ext>
            </a:extLst>
          </p:cNvPr>
          <p:cNvSpPr>
            <a:spLocks noGrp="1"/>
          </p:cNvSpPr>
          <p:nvPr>
            <p:ph idx="1"/>
          </p:nvPr>
        </p:nvSpPr>
        <p:spPr/>
        <p:txBody>
          <a:bodyPr/>
          <a:lstStyle/>
          <a:p>
            <a:r>
              <a:rPr lang="en-GB" dirty="0"/>
              <a:t>Use data to judge the reliability of assets</a:t>
            </a:r>
          </a:p>
          <a:p>
            <a:r>
              <a:rPr lang="en-GB" dirty="0"/>
              <a:t>Track fault recurrence and resolution speeds</a:t>
            </a:r>
          </a:p>
          <a:p>
            <a:r>
              <a:rPr lang="en-GB" dirty="0"/>
              <a:t>Contract with SLAs around reducing outages</a:t>
            </a:r>
          </a:p>
          <a:p>
            <a:endParaRPr lang="en-GB" dirty="0"/>
          </a:p>
        </p:txBody>
      </p:sp>
    </p:spTree>
    <p:extLst>
      <p:ext uri="{BB962C8B-B14F-4D97-AF65-F5344CB8AC3E}">
        <p14:creationId xmlns:p14="http://schemas.microsoft.com/office/powerpoint/2010/main" val="1860421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2C51D-52B4-41C1-9F23-2377D9584381}"/>
              </a:ext>
            </a:extLst>
          </p:cNvPr>
          <p:cNvSpPr>
            <a:spLocks noGrp="1"/>
          </p:cNvSpPr>
          <p:nvPr>
            <p:ph type="title"/>
          </p:nvPr>
        </p:nvSpPr>
        <p:spPr/>
        <p:txBody>
          <a:bodyPr/>
          <a:lstStyle/>
          <a:p>
            <a:r>
              <a:rPr lang="en-GB" dirty="0"/>
              <a:t>Machine learning best practice</a:t>
            </a:r>
          </a:p>
        </p:txBody>
      </p:sp>
      <p:sp>
        <p:nvSpPr>
          <p:cNvPr id="3" name="Content Placeholder 2">
            <a:extLst>
              <a:ext uri="{FF2B5EF4-FFF2-40B4-BE49-F238E27FC236}">
                <a16:creationId xmlns:a16="http://schemas.microsoft.com/office/drawing/2014/main" id="{B5766C94-0843-4C9B-9DF1-16791DD29D32}"/>
              </a:ext>
            </a:extLst>
          </p:cNvPr>
          <p:cNvSpPr>
            <a:spLocks noGrp="1"/>
          </p:cNvSpPr>
          <p:nvPr>
            <p:ph idx="1"/>
          </p:nvPr>
        </p:nvSpPr>
        <p:spPr/>
        <p:txBody>
          <a:bodyPr/>
          <a:lstStyle/>
          <a:p>
            <a:pPr marL="0" indent="0">
              <a:buNone/>
            </a:pPr>
            <a:r>
              <a:rPr lang="en-GB" dirty="0"/>
              <a:t>Machine learning should be approached in a methodical manner, in this way we are more likely to achieve accurate, reliable and generalisable models</a:t>
            </a:r>
          </a:p>
          <a:p>
            <a:pPr marL="0" indent="0">
              <a:buNone/>
            </a:pPr>
            <a:endParaRPr lang="en-GB" dirty="0"/>
          </a:p>
          <a:p>
            <a:pPr marL="0" indent="0">
              <a:buNone/>
            </a:pPr>
            <a:r>
              <a:rPr lang="en-GB" dirty="0"/>
              <a:t>This is achieved by following best practice for machine learning</a:t>
            </a:r>
          </a:p>
          <a:p>
            <a:pPr marL="0" indent="0">
              <a:buNone/>
            </a:pPr>
            <a:endParaRPr lang="en-GB" dirty="0"/>
          </a:p>
          <a:p>
            <a:pPr marL="0" indent="0">
              <a:buNone/>
            </a:pPr>
            <a:r>
              <a:rPr lang="en-GB" dirty="0"/>
              <a:t>Best practice mostly revolves around how the data is used</a:t>
            </a:r>
          </a:p>
        </p:txBody>
      </p:sp>
    </p:spTree>
    <p:extLst>
      <p:ext uri="{BB962C8B-B14F-4D97-AF65-F5344CB8AC3E}">
        <p14:creationId xmlns:p14="http://schemas.microsoft.com/office/powerpoint/2010/main" val="6926031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8EA10-A4FE-4344-B7AB-DE83B0D60DC1}"/>
              </a:ext>
            </a:extLst>
          </p:cNvPr>
          <p:cNvSpPr>
            <a:spLocks noGrp="1"/>
          </p:cNvSpPr>
          <p:nvPr>
            <p:ph type="title"/>
          </p:nvPr>
        </p:nvSpPr>
        <p:spPr/>
        <p:txBody>
          <a:bodyPr/>
          <a:lstStyle/>
          <a:p>
            <a:r>
              <a:rPr lang="en-GB" dirty="0"/>
              <a:t>Warehouse and Inventory Management</a:t>
            </a:r>
          </a:p>
        </p:txBody>
      </p:sp>
      <p:sp>
        <p:nvSpPr>
          <p:cNvPr id="3" name="Text Placeholder 2">
            <a:extLst>
              <a:ext uri="{FF2B5EF4-FFF2-40B4-BE49-F238E27FC236}">
                <a16:creationId xmlns:a16="http://schemas.microsoft.com/office/drawing/2014/main" id="{72CE02D0-91DC-4D14-99AA-D1B48822407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0299060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CC0B2F-23B1-4BE2-B811-85AF68AAE77D}"/>
              </a:ext>
            </a:extLst>
          </p:cNvPr>
          <p:cNvSpPr>
            <a:spLocks noGrp="1"/>
          </p:cNvSpPr>
          <p:nvPr>
            <p:ph type="title"/>
          </p:nvPr>
        </p:nvSpPr>
        <p:spPr/>
        <p:txBody>
          <a:bodyPr/>
          <a:lstStyle/>
          <a:p>
            <a:r>
              <a:rPr lang="en-GB" dirty="0"/>
              <a:t>JIT Warehousing</a:t>
            </a:r>
          </a:p>
        </p:txBody>
      </p:sp>
      <p:sp>
        <p:nvSpPr>
          <p:cNvPr id="5" name="Content Placeholder 4">
            <a:extLst>
              <a:ext uri="{FF2B5EF4-FFF2-40B4-BE49-F238E27FC236}">
                <a16:creationId xmlns:a16="http://schemas.microsoft.com/office/drawing/2014/main" id="{1FEE99E7-D58D-4B8B-BCE9-5E72D4942E28}"/>
              </a:ext>
            </a:extLst>
          </p:cNvPr>
          <p:cNvSpPr>
            <a:spLocks noGrp="1"/>
          </p:cNvSpPr>
          <p:nvPr>
            <p:ph idx="1"/>
          </p:nvPr>
        </p:nvSpPr>
        <p:spPr/>
        <p:txBody>
          <a:bodyPr/>
          <a:lstStyle/>
          <a:p>
            <a:r>
              <a:rPr lang="en-GB" b="1" dirty="0"/>
              <a:t>Regarding Parts</a:t>
            </a:r>
            <a:endParaRPr lang="en-GB" dirty="0"/>
          </a:p>
          <a:p>
            <a:r>
              <a:rPr lang="en-GB" dirty="0"/>
              <a:t>JIT Maintenance leads to JIT Warehousing</a:t>
            </a:r>
          </a:p>
          <a:p>
            <a:endParaRPr lang="en-GB" dirty="0"/>
          </a:p>
          <a:p>
            <a:r>
              <a:rPr lang="en-GB" b="1" dirty="0"/>
              <a:t>Regarding Fuel</a:t>
            </a:r>
            <a:endParaRPr lang="en-GB" dirty="0"/>
          </a:p>
          <a:p>
            <a:r>
              <a:rPr lang="en-GB" dirty="0"/>
              <a:t>Integrated Data streams including ERP and CRM </a:t>
            </a:r>
          </a:p>
          <a:p>
            <a:r>
              <a:rPr lang="en-GB" dirty="0"/>
              <a:t>Manage the supply chain and keep the right stock level</a:t>
            </a:r>
          </a:p>
        </p:txBody>
      </p:sp>
    </p:spTree>
    <p:extLst>
      <p:ext uri="{BB962C8B-B14F-4D97-AF65-F5344CB8AC3E}">
        <p14:creationId xmlns:p14="http://schemas.microsoft.com/office/powerpoint/2010/main" val="3975989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484A-EFCD-4A6A-964D-461A27CB3BD5}"/>
              </a:ext>
            </a:extLst>
          </p:cNvPr>
          <p:cNvSpPr>
            <a:spLocks noGrp="1"/>
          </p:cNvSpPr>
          <p:nvPr>
            <p:ph type="title"/>
          </p:nvPr>
        </p:nvSpPr>
        <p:spPr/>
        <p:txBody>
          <a:bodyPr/>
          <a:lstStyle/>
          <a:p>
            <a:r>
              <a:rPr lang="en-GB" b="1" dirty="0"/>
              <a:t>G4S Data Science Programme </a:t>
            </a:r>
          </a:p>
        </p:txBody>
      </p:sp>
      <p:sp>
        <p:nvSpPr>
          <p:cNvPr id="3" name="Content Placeholder 2">
            <a:extLst>
              <a:ext uri="{FF2B5EF4-FFF2-40B4-BE49-F238E27FC236}">
                <a16:creationId xmlns:a16="http://schemas.microsoft.com/office/drawing/2014/main" id="{1AF60FF8-7FFC-4A84-9E78-6354B165B8BE}"/>
              </a:ext>
            </a:extLst>
          </p:cNvPr>
          <p:cNvSpPr>
            <a:spLocks noGrp="1"/>
          </p:cNvSpPr>
          <p:nvPr>
            <p:ph idx="1"/>
          </p:nvPr>
        </p:nvSpPr>
        <p:spPr>
          <a:xfrm>
            <a:off x="838200" y="1461875"/>
            <a:ext cx="10515600" cy="4715088"/>
          </a:xfrm>
        </p:spPr>
        <p:txBody>
          <a:bodyPr/>
          <a:lstStyle/>
          <a:p>
            <a:r>
              <a:rPr lang="en-GB" sz="2400" dirty="0"/>
              <a:t>G4S plc is a British multinational security services company and operates an integrated security business in more than 90 countries across the globe.</a:t>
            </a:r>
          </a:p>
          <a:p>
            <a:pPr marL="0" indent="0">
              <a:buNone/>
            </a:pPr>
            <a:endParaRPr lang="en-GB" sz="2400" dirty="0"/>
          </a:p>
          <a:p>
            <a:r>
              <a:rPr lang="en-GB" sz="2400" dirty="0"/>
              <a:t>They aim to differentiate G4S by providing industry leading security solutions that are innovative, reliable and efficient.</a:t>
            </a:r>
          </a:p>
          <a:p>
            <a:pPr marL="0" indent="0">
              <a:buNone/>
            </a:pPr>
            <a:endParaRPr lang="en-GB" dirty="0"/>
          </a:p>
          <a:p>
            <a:r>
              <a:rPr lang="en-GB" b="1" dirty="0"/>
              <a:t>Aim: Predict anomalous card activity in monitored buildings</a:t>
            </a:r>
          </a:p>
          <a:p>
            <a:pPr marL="0" indent="0">
              <a:buNone/>
            </a:pPr>
            <a:endParaRPr lang="en-GB" dirty="0"/>
          </a:p>
        </p:txBody>
      </p:sp>
      <p:pic>
        <p:nvPicPr>
          <p:cNvPr id="4" name="Picture 3">
            <a:extLst>
              <a:ext uri="{FF2B5EF4-FFF2-40B4-BE49-F238E27FC236}">
                <a16:creationId xmlns:a16="http://schemas.microsoft.com/office/drawing/2014/main" id="{D5D9ADB9-549F-44EF-8150-DACB4CD208EF}"/>
              </a:ext>
            </a:extLst>
          </p:cNvPr>
          <p:cNvPicPr>
            <a:picLocks noChangeAspect="1"/>
          </p:cNvPicPr>
          <p:nvPr/>
        </p:nvPicPr>
        <p:blipFill>
          <a:blip r:embed="rId2"/>
          <a:stretch>
            <a:fillRect/>
          </a:stretch>
        </p:blipFill>
        <p:spPr>
          <a:xfrm>
            <a:off x="9704285" y="87825"/>
            <a:ext cx="1939080" cy="1405622"/>
          </a:xfrm>
          <a:prstGeom prst="rect">
            <a:avLst/>
          </a:prstGeom>
        </p:spPr>
      </p:pic>
      <p:pic>
        <p:nvPicPr>
          <p:cNvPr id="5" name="Picture 4">
            <a:extLst>
              <a:ext uri="{FF2B5EF4-FFF2-40B4-BE49-F238E27FC236}">
                <a16:creationId xmlns:a16="http://schemas.microsoft.com/office/drawing/2014/main" id="{CD8018F2-642A-4E75-A808-2269D4AC0EB8}"/>
              </a:ext>
            </a:extLst>
          </p:cNvPr>
          <p:cNvPicPr>
            <a:picLocks noChangeAspect="1"/>
          </p:cNvPicPr>
          <p:nvPr/>
        </p:nvPicPr>
        <p:blipFill>
          <a:blip r:embed="rId3"/>
          <a:stretch>
            <a:fillRect/>
          </a:stretch>
        </p:blipFill>
        <p:spPr>
          <a:xfrm>
            <a:off x="1361392" y="4682661"/>
            <a:ext cx="3288344" cy="1977010"/>
          </a:xfrm>
          <a:prstGeom prst="rect">
            <a:avLst/>
          </a:prstGeom>
        </p:spPr>
      </p:pic>
      <p:pic>
        <p:nvPicPr>
          <p:cNvPr id="6" name="Picture 5">
            <a:extLst>
              <a:ext uri="{FF2B5EF4-FFF2-40B4-BE49-F238E27FC236}">
                <a16:creationId xmlns:a16="http://schemas.microsoft.com/office/drawing/2014/main" id="{AC4EED2B-D343-4480-AF7F-6A1D40165197}"/>
              </a:ext>
            </a:extLst>
          </p:cNvPr>
          <p:cNvPicPr>
            <a:picLocks noChangeAspect="1"/>
          </p:cNvPicPr>
          <p:nvPr/>
        </p:nvPicPr>
        <p:blipFill>
          <a:blip r:embed="rId4"/>
          <a:stretch>
            <a:fillRect/>
          </a:stretch>
        </p:blipFill>
        <p:spPr>
          <a:xfrm>
            <a:off x="4875995" y="4432745"/>
            <a:ext cx="2524458" cy="2425255"/>
          </a:xfrm>
          <a:prstGeom prst="rect">
            <a:avLst/>
          </a:prstGeom>
        </p:spPr>
      </p:pic>
    </p:spTree>
    <p:extLst>
      <p:ext uri="{BB962C8B-B14F-4D97-AF65-F5344CB8AC3E}">
        <p14:creationId xmlns:p14="http://schemas.microsoft.com/office/powerpoint/2010/main" val="3228110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B7D9-0E31-46A1-A895-F5F30A49D349}"/>
              </a:ext>
            </a:extLst>
          </p:cNvPr>
          <p:cNvSpPr>
            <a:spLocks noGrp="1"/>
          </p:cNvSpPr>
          <p:nvPr>
            <p:ph type="title"/>
          </p:nvPr>
        </p:nvSpPr>
        <p:spPr/>
        <p:txBody>
          <a:bodyPr/>
          <a:lstStyle/>
          <a:p>
            <a:r>
              <a:rPr lang="en-GB" dirty="0"/>
              <a:t>Epilogue II: Running a </a:t>
            </a:r>
            <a:r>
              <a:rPr lang="en-GB" dirty="0" err="1"/>
              <a:t>DSci</a:t>
            </a:r>
            <a:r>
              <a:rPr lang="en-GB" dirty="0"/>
              <a:t> team</a:t>
            </a:r>
          </a:p>
        </p:txBody>
      </p:sp>
      <p:sp>
        <p:nvSpPr>
          <p:cNvPr id="3" name="Text Placeholder 2">
            <a:extLst>
              <a:ext uri="{FF2B5EF4-FFF2-40B4-BE49-F238E27FC236}">
                <a16:creationId xmlns:a16="http://schemas.microsoft.com/office/drawing/2014/main" id="{5FD91D53-B4C9-40C5-AC62-A2741AE8FF9E}"/>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9289378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7711"/>
          </a:xfrm>
        </p:spPr>
        <p:txBody>
          <a:bodyPr>
            <a:normAutofit/>
          </a:bodyPr>
          <a:lstStyle/>
          <a:p>
            <a:r>
              <a:rPr lang="en-GB" sz="2800" dirty="0"/>
              <a:t>Data Science Conceptual Model – Crisp DM outline Methodology</a:t>
            </a:r>
          </a:p>
        </p:txBody>
      </p:sp>
      <p:grpSp>
        <p:nvGrpSpPr>
          <p:cNvPr id="3" name="Group 2"/>
          <p:cNvGrpSpPr>
            <a:grpSpLocks noChangeAspect="1"/>
          </p:cNvGrpSpPr>
          <p:nvPr/>
        </p:nvGrpSpPr>
        <p:grpSpPr>
          <a:xfrm>
            <a:off x="539608" y="1255021"/>
            <a:ext cx="5180471" cy="5023859"/>
            <a:chOff x="3536809" y="1722381"/>
            <a:chExt cx="3924558" cy="4037417"/>
          </a:xfrm>
        </p:grpSpPr>
        <p:sp>
          <p:nvSpPr>
            <p:cNvPr id="8" name="Oval 7"/>
            <p:cNvSpPr/>
            <p:nvPr/>
          </p:nvSpPr>
          <p:spPr>
            <a:xfrm>
              <a:off x="5109558" y="2351579"/>
              <a:ext cx="1094509" cy="72043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Business Understanding</a:t>
              </a:r>
            </a:p>
          </p:txBody>
        </p:sp>
        <p:grpSp>
          <p:nvGrpSpPr>
            <p:cNvPr id="71" name="Group 70"/>
            <p:cNvGrpSpPr/>
            <p:nvPr/>
          </p:nvGrpSpPr>
          <p:grpSpPr>
            <a:xfrm>
              <a:off x="3536809" y="1722381"/>
              <a:ext cx="976165" cy="1186149"/>
              <a:chOff x="104185" y="1130445"/>
              <a:chExt cx="976165" cy="118614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850" y="1130445"/>
                <a:ext cx="740604" cy="677574"/>
              </a:xfrm>
              <a:prstGeom prst="rect">
                <a:avLst/>
              </a:prstGeom>
            </p:spPr>
          </p:pic>
          <p:sp>
            <p:nvSpPr>
              <p:cNvPr id="6" name="TextBox 5"/>
              <p:cNvSpPr txBox="1"/>
              <p:nvPr/>
            </p:nvSpPr>
            <p:spPr>
              <a:xfrm>
                <a:off x="104185" y="1731819"/>
                <a:ext cx="976165" cy="584775"/>
              </a:xfrm>
              <a:prstGeom prst="rect">
                <a:avLst/>
              </a:prstGeom>
              <a:noFill/>
            </p:spPr>
            <p:txBody>
              <a:bodyPr wrap="none" rtlCol="0">
                <a:spAutoFit/>
              </a:bodyPr>
              <a:lstStyle/>
              <a:p>
                <a:pPr algn="ctr"/>
                <a:r>
                  <a:rPr lang="en-GB" sz="1600" dirty="0"/>
                  <a:t>Business </a:t>
                </a:r>
              </a:p>
              <a:p>
                <a:pPr algn="ctr"/>
                <a:r>
                  <a:rPr lang="en-GB" sz="1600" dirty="0"/>
                  <a:t>Objective</a:t>
                </a:r>
              </a:p>
            </p:txBody>
          </p:sp>
        </p:grpSp>
        <p:sp>
          <p:nvSpPr>
            <p:cNvPr id="9" name="Oval 8"/>
            <p:cNvSpPr/>
            <p:nvPr/>
          </p:nvSpPr>
          <p:spPr>
            <a:xfrm>
              <a:off x="6366858" y="3259052"/>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Data Understanding</a:t>
              </a:r>
            </a:p>
          </p:txBody>
        </p:sp>
        <p:sp>
          <p:nvSpPr>
            <p:cNvPr id="11" name="Oval 10"/>
            <p:cNvSpPr/>
            <p:nvPr/>
          </p:nvSpPr>
          <p:spPr>
            <a:xfrm>
              <a:off x="6366858" y="437434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rPr>
                <a:t>Data Preparation</a:t>
              </a:r>
            </a:p>
          </p:txBody>
        </p:sp>
        <p:sp>
          <p:nvSpPr>
            <p:cNvPr id="12" name="Oval 11"/>
            <p:cNvSpPr/>
            <p:nvPr/>
          </p:nvSpPr>
          <p:spPr>
            <a:xfrm>
              <a:off x="3772599" y="343916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Deployment</a:t>
              </a:r>
            </a:p>
          </p:txBody>
        </p:sp>
        <p:sp>
          <p:nvSpPr>
            <p:cNvPr id="13" name="Oval 12"/>
            <p:cNvSpPr/>
            <p:nvPr/>
          </p:nvSpPr>
          <p:spPr>
            <a:xfrm>
              <a:off x="5109558" y="5039362"/>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Modelling and </a:t>
              </a:r>
              <a:r>
                <a:rPr lang="en-GB" sz="1000" b="1" dirty="0">
                  <a:solidFill>
                    <a:schemeClr val="tx1"/>
                  </a:solidFill>
                </a:rPr>
                <a:t>Evaluation</a:t>
              </a:r>
              <a:endParaRPr lang="en-GB" sz="1100" b="1" dirty="0">
                <a:solidFill>
                  <a:schemeClr val="tx1"/>
                </a:solidFill>
              </a:endParaRPr>
            </a:p>
          </p:txBody>
        </p:sp>
        <p:sp>
          <p:nvSpPr>
            <p:cNvPr id="30" name="Arrow: Right 29"/>
            <p:cNvSpPr/>
            <p:nvPr/>
          </p:nvSpPr>
          <p:spPr>
            <a:xfrm rot="2219810">
              <a:off x="4546255" y="1891928"/>
              <a:ext cx="648366" cy="725554"/>
            </a:xfrm>
            <a:prstGeom prst="rightArrow">
              <a:avLst/>
            </a:prstGeom>
            <a:solidFill>
              <a:srgbClr val="41719C"/>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Right 33"/>
            <p:cNvSpPr/>
            <p:nvPr/>
          </p:nvSpPr>
          <p:spPr>
            <a:xfrm rot="2654217">
              <a:off x="6015765" y="3179662"/>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Right 34"/>
            <p:cNvSpPr/>
            <p:nvPr/>
          </p:nvSpPr>
          <p:spPr>
            <a:xfrm rot="13552095">
              <a:off x="6152353" y="3009717"/>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3340" y="3759489"/>
              <a:ext cx="1211479" cy="639303"/>
            </a:xfrm>
            <a:prstGeom prst="rect">
              <a:avLst/>
            </a:prstGeom>
          </p:spPr>
        </p:pic>
        <p:sp>
          <p:nvSpPr>
            <p:cNvPr id="46" name="TextBox 45"/>
            <p:cNvSpPr txBox="1"/>
            <p:nvPr/>
          </p:nvSpPr>
          <p:spPr>
            <a:xfrm>
              <a:off x="5061531" y="4278988"/>
              <a:ext cx="1265090" cy="261610"/>
            </a:xfrm>
            <a:prstGeom prst="rect">
              <a:avLst/>
            </a:prstGeom>
            <a:noFill/>
          </p:spPr>
          <p:txBody>
            <a:bodyPr wrap="none" rtlCol="0">
              <a:spAutoFit/>
            </a:bodyPr>
            <a:lstStyle/>
            <a:p>
              <a:r>
                <a:rPr lang="en-GB" sz="1100" dirty="0"/>
                <a:t>Data Science Team</a:t>
              </a:r>
            </a:p>
          </p:txBody>
        </p:sp>
        <p:sp>
          <p:nvSpPr>
            <p:cNvPr id="50" name="Arrow: Right 49"/>
            <p:cNvSpPr/>
            <p:nvPr/>
          </p:nvSpPr>
          <p:spPr>
            <a:xfrm rot="5400000">
              <a:off x="6775451" y="4093906"/>
              <a:ext cx="275012" cy="157022"/>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p:cNvSpPr/>
            <p:nvPr/>
          </p:nvSpPr>
          <p:spPr>
            <a:xfrm rot="8728938">
              <a:off x="6040788" y="4943624"/>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Right 51"/>
            <p:cNvSpPr/>
            <p:nvPr/>
          </p:nvSpPr>
          <p:spPr>
            <a:xfrm rot="19446267">
              <a:off x="6223220" y="5092960"/>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Arrow: Right 52"/>
            <p:cNvSpPr/>
            <p:nvPr/>
          </p:nvSpPr>
          <p:spPr>
            <a:xfrm rot="2654217">
              <a:off x="4471135" y="4678487"/>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Arrow: Right 53"/>
            <p:cNvSpPr/>
            <p:nvPr/>
          </p:nvSpPr>
          <p:spPr>
            <a:xfrm rot="13552095">
              <a:off x="4607723" y="4508542"/>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Arrow: Right 71"/>
            <p:cNvSpPr/>
            <p:nvPr/>
          </p:nvSpPr>
          <p:spPr>
            <a:xfrm rot="19166219">
              <a:off x="4738126" y="3107255"/>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 name="TextBox 3"/>
          <p:cNvSpPr txBox="1"/>
          <p:nvPr/>
        </p:nvSpPr>
        <p:spPr>
          <a:xfrm>
            <a:off x="5891542" y="983945"/>
            <a:ext cx="5947391" cy="5355312"/>
          </a:xfrm>
          <a:prstGeom prst="rect">
            <a:avLst/>
          </a:prstGeom>
          <a:noFill/>
        </p:spPr>
        <p:txBody>
          <a:bodyPr wrap="square" rtlCol="0">
            <a:spAutoFit/>
          </a:bodyPr>
          <a:lstStyle/>
          <a:p>
            <a:r>
              <a:rPr lang="en-GB" sz="1600" dirty="0"/>
              <a:t>Business Understanding</a:t>
            </a:r>
          </a:p>
          <a:p>
            <a:pPr marL="285750" indent="-285750">
              <a:buFont typeface="Arial" panose="020B0604020202020204" pitchFamily="34" charset="0"/>
              <a:buChar char="•"/>
            </a:pPr>
            <a:r>
              <a:rPr lang="en-GB" sz="1600" dirty="0"/>
              <a:t>IDENTIFYING YOUR BUSINESS GOALS</a:t>
            </a:r>
          </a:p>
          <a:p>
            <a:pPr marL="742950" lvl="1" indent="-285750">
              <a:buFont typeface="Arial" panose="020B0604020202020204" pitchFamily="34" charset="0"/>
              <a:buChar char="•"/>
            </a:pPr>
            <a:r>
              <a:rPr lang="en-GB" sz="1200" dirty="0"/>
              <a:t>A problem that your management wants to address</a:t>
            </a:r>
          </a:p>
          <a:p>
            <a:pPr marL="742950" lvl="1" indent="-285750">
              <a:buFont typeface="Arial" panose="020B0604020202020204" pitchFamily="34" charset="0"/>
              <a:buChar char="•"/>
            </a:pPr>
            <a:r>
              <a:rPr lang="en-GB" sz="1200" dirty="0"/>
              <a:t>The business goals</a:t>
            </a:r>
          </a:p>
          <a:p>
            <a:pPr marL="742950" lvl="1" indent="-285750">
              <a:buFont typeface="Arial" panose="020B0604020202020204" pitchFamily="34" charset="0"/>
              <a:buChar char="•"/>
            </a:pPr>
            <a:r>
              <a:rPr lang="en-GB" sz="1200" dirty="0"/>
              <a:t>Constraints (limitations on what you may do, the kinds of solutions that can be used, when the work must be completed, and so on)</a:t>
            </a:r>
          </a:p>
          <a:p>
            <a:pPr marL="742950" lvl="1" indent="-285750">
              <a:buFont typeface="Arial" panose="020B0604020202020204" pitchFamily="34" charset="0"/>
              <a:buChar char="•"/>
            </a:pPr>
            <a:r>
              <a:rPr lang="en-GB" sz="1200" dirty="0"/>
              <a:t>Impact (how the problem and possible solutions fit in with the business)</a:t>
            </a:r>
          </a:p>
          <a:p>
            <a:pPr marL="285750" indent="-285750">
              <a:buFont typeface="Arial" panose="020B0604020202020204" pitchFamily="34" charset="0"/>
              <a:buChar char="•"/>
            </a:pPr>
            <a:r>
              <a:rPr lang="en-GB" sz="1600" dirty="0"/>
              <a:t>ASSESSING YOUR SITUATION</a:t>
            </a:r>
          </a:p>
          <a:p>
            <a:pPr marL="742950" lvl="1" indent="-285750">
              <a:buFont typeface="Arial" panose="020B0604020202020204" pitchFamily="34" charset="0"/>
              <a:buChar char="•"/>
            </a:pPr>
            <a:r>
              <a:rPr lang="en-GB" sz="1200" dirty="0"/>
              <a:t>Inventory of resources: A list of all resources available for the project. </a:t>
            </a:r>
          </a:p>
          <a:p>
            <a:pPr marL="742950" lvl="1" indent="-285750">
              <a:buFont typeface="Arial" panose="020B0604020202020204" pitchFamily="34" charset="0"/>
              <a:buChar char="•"/>
            </a:pPr>
            <a:r>
              <a:rPr lang="en-GB" sz="1200" dirty="0"/>
              <a:t>Requirements, assumptions, and constraints: </a:t>
            </a:r>
          </a:p>
          <a:p>
            <a:pPr marL="742950" lvl="1" indent="-285750">
              <a:buFont typeface="Arial" panose="020B0604020202020204" pitchFamily="34" charset="0"/>
              <a:buChar char="•"/>
            </a:pPr>
            <a:r>
              <a:rPr lang="en-GB" sz="1200" dirty="0"/>
              <a:t>Risks and contingencies: </a:t>
            </a:r>
          </a:p>
          <a:p>
            <a:pPr marL="742950" lvl="1" indent="-285750">
              <a:buFont typeface="Arial" panose="020B0604020202020204" pitchFamily="34" charset="0"/>
              <a:buChar char="•"/>
            </a:pPr>
            <a:r>
              <a:rPr lang="en-GB" sz="1200" dirty="0"/>
              <a:t>Terminology</a:t>
            </a:r>
          </a:p>
          <a:p>
            <a:pPr marL="742950" lvl="1" indent="-285750">
              <a:buFont typeface="Arial" panose="020B0604020202020204" pitchFamily="34" charset="0"/>
              <a:buChar char="•"/>
            </a:pPr>
            <a:r>
              <a:rPr lang="en-GB" sz="1200" dirty="0"/>
              <a:t>Costs and benefits: </a:t>
            </a:r>
          </a:p>
          <a:p>
            <a:pPr marL="285750" indent="-285750">
              <a:buFont typeface="Arial" panose="020B0604020202020204" pitchFamily="34" charset="0"/>
              <a:buChar char="•"/>
            </a:pPr>
            <a:r>
              <a:rPr lang="en-GB" sz="1600" dirty="0"/>
              <a:t>DEFINING YOUR DATA-MINING GOALS</a:t>
            </a:r>
          </a:p>
          <a:p>
            <a:pPr marL="742950" lvl="1" indent="-285750">
              <a:buFont typeface="Arial" panose="020B0604020202020204" pitchFamily="34" charset="0"/>
              <a:buChar char="•"/>
            </a:pPr>
            <a:r>
              <a:rPr lang="en-GB" sz="1200" dirty="0"/>
              <a:t>Data-mining goals: Define data-mining deliverables, such as models, reports, presentations, and processed datasets.</a:t>
            </a:r>
          </a:p>
          <a:p>
            <a:pPr marL="742950" lvl="1" indent="-285750">
              <a:buFont typeface="Arial" panose="020B0604020202020204" pitchFamily="34" charset="0"/>
              <a:buChar char="•"/>
            </a:pPr>
            <a:r>
              <a:rPr lang="en-GB" sz="1200" dirty="0"/>
              <a:t>Data-mining success criteria: Define the data-mining technical criteria necessary to support the business success criteria. Try to define these in quantitative terms (such as model accuracy or predictive improvement compared to an existing method). </a:t>
            </a:r>
            <a:endParaRPr lang="en-GB" sz="1600" dirty="0"/>
          </a:p>
          <a:p>
            <a:pPr marL="285750" indent="-285750">
              <a:buFont typeface="Arial" panose="020B0604020202020204" pitchFamily="34" charset="0"/>
              <a:buChar char="•"/>
            </a:pPr>
            <a:r>
              <a:rPr lang="en-GB" sz="1600" dirty="0"/>
              <a:t>PRODUCING YOUR PROJECT PLAN</a:t>
            </a:r>
          </a:p>
          <a:p>
            <a:pPr marL="742950" lvl="1" indent="-285750">
              <a:buFont typeface="Arial" panose="020B0604020202020204" pitchFamily="34" charset="0"/>
              <a:buChar char="•"/>
            </a:pPr>
            <a:r>
              <a:rPr lang="en-GB" sz="1200" dirty="0"/>
              <a:t>Project plan: Outline your step-by-step action plan for the project. (for example, modelling and evaluation usually call for several back-and-forth repetitions).</a:t>
            </a:r>
          </a:p>
          <a:p>
            <a:pPr marL="742950" lvl="1" indent="-285750">
              <a:buFont typeface="Arial" panose="020B0604020202020204" pitchFamily="34" charset="0"/>
              <a:buChar char="•"/>
            </a:pPr>
            <a:r>
              <a:rPr lang="en-GB" sz="1200" dirty="0"/>
              <a:t>Initial assessment of tools and techniques</a:t>
            </a:r>
            <a:endParaRPr lang="en-GB" sz="1600" dirty="0"/>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0889839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7711"/>
          </a:xfrm>
        </p:spPr>
        <p:txBody>
          <a:bodyPr>
            <a:normAutofit/>
          </a:bodyPr>
          <a:lstStyle/>
          <a:p>
            <a:r>
              <a:rPr lang="en-GB" sz="2800" dirty="0"/>
              <a:t>Data Science Conceptual Model – Crisp DM outline Methodology</a:t>
            </a:r>
          </a:p>
        </p:txBody>
      </p:sp>
      <p:grpSp>
        <p:nvGrpSpPr>
          <p:cNvPr id="3" name="Group 2"/>
          <p:cNvGrpSpPr>
            <a:grpSpLocks noChangeAspect="1"/>
          </p:cNvGrpSpPr>
          <p:nvPr/>
        </p:nvGrpSpPr>
        <p:grpSpPr>
          <a:xfrm>
            <a:off x="549768" y="1255021"/>
            <a:ext cx="5180471" cy="5023859"/>
            <a:chOff x="3536809" y="1722381"/>
            <a:chExt cx="3924558" cy="4037417"/>
          </a:xfrm>
        </p:grpSpPr>
        <p:sp>
          <p:nvSpPr>
            <p:cNvPr id="8" name="Oval 7"/>
            <p:cNvSpPr/>
            <p:nvPr/>
          </p:nvSpPr>
          <p:spPr>
            <a:xfrm>
              <a:off x="5109558" y="2351579"/>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Business Understanding</a:t>
              </a:r>
            </a:p>
          </p:txBody>
        </p:sp>
        <p:grpSp>
          <p:nvGrpSpPr>
            <p:cNvPr id="71" name="Group 70"/>
            <p:cNvGrpSpPr/>
            <p:nvPr/>
          </p:nvGrpSpPr>
          <p:grpSpPr>
            <a:xfrm>
              <a:off x="3536809" y="1722381"/>
              <a:ext cx="976165" cy="1186149"/>
              <a:chOff x="104185" y="1130445"/>
              <a:chExt cx="976165" cy="118614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850" y="1130445"/>
                <a:ext cx="740604" cy="677574"/>
              </a:xfrm>
              <a:prstGeom prst="rect">
                <a:avLst/>
              </a:prstGeom>
            </p:spPr>
          </p:pic>
          <p:sp>
            <p:nvSpPr>
              <p:cNvPr id="6" name="TextBox 5"/>
              <p:cNvSpPr txBox="1"/>
              <p:nvPr/>
            </p:nvSpPr>
            <p:spPr>
              <a:xfrm>
                <a:off x="104185" y="1731819"/>
                <a:ext cx="976165" cy="584775"/>
              </a:xfrm>
              <a:prstGeom prst="rect">
                <a:avLst/>
              </a:prstGeom>
              <a:noFill/>
            </p:spPr>
            <p:txBody>
              <a:bodyPr wrap="none" rtlCol="0">
                <a:spAutoFit/>
              </a:bodyPr>
              <a:lstStyle/>
              <a:p>
                <a:pPr algn="ctr"/>
                <a:r>
                  <a:rPr lang="en-GB" sz="1600" dirty="0"/>
                  <a:t>Business </a:t>
                </a:r>
              </a:p>
              <a:p>
                <a:pPr algn="ctr"/>
                <a:r>
                  <a:rPr lang="en-GB" sz="1600" dirty="0"/>
                  <a:t>Objective</a:t>
                </a:r>
              </a:p>
            </p:txBody>
          </p:sp>
        </p:grpSp>
        <p:sp>
          <p:nvSpPr>
            <p:cNvPr id="9" name="Oval 8"/>
            <p:cNvSpPr/>
            <p:nvPr/>
          </p:nvSpPr>
          <p:spPr>
            <a:xfrm>
              <a:off x="6366858" y="3259052"/>
              <a:ext cx="1094509" cy="72043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Data Understanding</a:t>
              </a:r>
            </a:p>
          </p:txBody>
        </p:sp>
        <p:sp>
          <p:nvSpPr>
            <p:cNvPr id="11" name="Oval 10"/>
            <p:cNvSpPr/>
            <p:nvPr/>
          </p:nvSpPr>
          <p:spPr>
            <a:xfrm>
              <a:off x="6366858" y="437434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rPr>
                <a:t>Data Preparation</a:t>
              </a:r>
            </a:p>
          </p:txBody>
        </p:sp>
        <p:sp>
          <p:nvSpPr>
            <p:cNvPr id="12" name="Oval 11"/>
            <p:cNvSpPr/>
            <p:nvPr/>
          </p:nvSpPr>
          <p:spPr>
            <a:xfrm>
              <a:off x="3772599" y="343916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Deployment</a:t>
              </a:r>
            </a:p>
          </p:txBody>
        </p:sp>
        <p:sp>
          <p:nvSpPr>
            <p:cNvPr id="13" name="Oval 12"/>
            <p:cNvSpPr/>
            <p:nvPr/>
          </p:nvSpPr>
          <p:spPr>
            <a:xfrm>
              <a:off x="5109558" y="5039362"/>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Modelling and </a:t>
              </a:r>
              <a:r>
                <a:rPr lang="en-GB" sz="1000" b="1" dirty="0">
                  <a:solidFill>
                    <a:schemeClr val="tx1"/>
                  </a:solidFill>
                </a:rPr>
                <a:t>Evaluation</a:t>
              </a:r>
              <a:endParaRPr lang="en-GB" sz="1100" b="1" dirty="0">
                <a:solidFill>
                  <a:schemeClr val="tx1"/>
                </a:solidFill>
              </a:endParaRPr>
            </a:p>
          </p:txBody>
        </p:sp>
        <p:sp>
          <p:nvSpPr>
            <p:cNvPr id="30" name="Arrow: Right 29"/>
            <p:cNvSpPr/>
            <p:nvPr/>
          </p:nvSpPr>
          <p:spPr>
            <a:xfrm rot="2219810">
              <a:off x="4546255" y="1891928"/>
              <a:ext cx="648366" cy="725554"/>
            </a:xfrm>
            <a:prstGeom prst="rightArrow">
              <a:avLst/>
            </a:prstGeom>
            <a:solidFill>
              <a:srgbClr val="41719C"/>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Right 33"/>
            <p:cNvSpPr/>
            <p:nvPr/>
          </p:nvSpPr>
          <p:spPr>
            <a:xfrm rot="2654217">
              <a:off x="6015765" y="3179662"/>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Right 34"/>
            <p:cNvSpPr/>
            <p:nvPr/>
          </p:nvSpPr>
          <p:spPr>
            <a:xfrm rot="13552095">
              <a:off x="6152353" y="3009717"/>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3340" y="3759489"/>
              <a:ext cx="1211479" cy="639303"/>
            </a:xfrm>
            <a:prstGeom prst="rect">
              <a:avLst/>
            </a:prstGeom>
          </p:spPr>
        </p:pic>
        <p:sp>
          <p:nvSpPr>
            <p:cNvPr id="46" name="TextBox 45"/>
            <p:cNvSpPr txBox="1"/>
            <p:nvPr/>
          </p:nvSpPr>
          <p:spPr>
            <a:xfrm>
              <a:off x="5061531" y="4278988"/>
              <a:ext cx="1265090" cy="261610"/>
            </a:xfrm>
            <a:prstGeom prst="rect">
              <a:avLst/>
            </a:prstGeom>
            <a:noFill/>
          </p:spPr>
          <p:txBody>
            <a:bodyPr wrap="none" rtlCol="0">
              <a:spAutoFit/>
            </a:bodyPr>
            <a:lstStyle/>
            <a:p>
              <a:r>
                <a:rPr lang="en-GB" sz="1100" dirty="0"/>
                <a:t>Data Science Team</a:t>
              </a:r>
            </a:p>
          </p:txBody>
        </p:sp>
        <p:sp>
          <p:nvSpPr>
            <p:cNvPr id="50" name="Arrow: Right 49"/>
            <p:cNvSpPr/>
            <p:nvPr/>
          </p:nvSpPr>
          <p:spPr>
            <a:xfrm rot="5400000">
              <a:off x="6775451" y="4093906"/>
              <a:ext cx="275012" cy="157022"/>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p:cNvSpPr/>
            <p:nvPr/>
          </p:nvSpPr>
          <p:spPr>
            <a:xfrm rot="8728938">
              <a:off x="6040788" y="4943624"/>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Right 51"/>
            <p:cNvSpPr/>
            <p:nvPr/>
          </p:nvSpPr>
          <p:spPr>
            <a:xfrm rot="19446267">
              <a:off x="6223220" y="5092960"/>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Arrow: Right 52"/>
            <p:cNvSpPr/>
            <p:nvPr/>
          </p:nvSpPr>
          <p:spPr>
            <a:xfrm rot="2654217">
              <a:off x="4471135" y="4678487"/>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Arrow: Right 53"/>
            <p:cNvSpPr/>
            <p:nvPr/>
          </p:nvSpPr>
          <p:spPr>
            <a:xfrm rot="13552095">
              <a:off x="4607723" y="4508542"/>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Arrow: Right 71"/>
            <p:cNvSpPr/>
            <p:nvPr/>
          </p:nvSpPr>
          <p:spPr>
            <a:xfrm rot="19166219">
              <a:off x="4738126" y="3107255"/>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extBox 23"/>
          <p:cNvSpPr txBox="1"/>
          <p:nvPr/>
        </p:nvSpPr>
        <p:spPr>
          <a:xfrm>
            <a:off x="5891542" y="983945"/>
            <a:ext cx="5947391" cy="4555093"/>
          </a:xfrm>
          <a:prstGeom prst="rect">
            <a:avLst/>
          </a:prstGeom>
          <a:noFill/>
        </p:spPr>
        <p:txBody>
          <a:bodyPr wrap="square" rtlCol="0">
            <a:spAutoFit/>
          </a:bodyPr>
          <a:lstStyle/>
          <a:p>
            <a:r>
              <a:rPr lang="en-GB" sz="1600" dirty="0"/>
              <a:t>Data Understanding</a:t>
            </a:r>
          </a:p>
          <a:p>
            <a:pPr marL="285750" indent="-285750">
              <a:buFont typeface="Arial" panose="020B0604020202020204" pitchFamily="34" charset="0"/>
              <a:buChar char="•"/>
            </a:pPr>
            <a:r>
              <a:rPr lang="en-GB" sz="1600" dirty="0"/>
              <a:t>GATHERING DATA</a:t>
            </a:r>
          </a:p>
          <a:p>
            <a:pPr marL="742950" lvl="1" indent="-285750">
              <a:buFont typeface="Arial" panose="020B0604020202020204" pitchFamily="34" charset="0"/>
              <a:buChar char="•"/>
            </a:pPr>
            <a:r>
              <a:rPr lang="en-GB" sz="1200" dirty="0"/>
              <a:t>Outline data requirements: Create a list of the types of data necessary to address the data mining goals. Expand the list with details such as the required time range and data formats.</a:t>
            </a:r>
          </a:p>
          <a:p>
            <a:pPr marL="742950" lvl="1" indent="-285750">
              <a:buFont typeface="Arial" panose="020B0604020202020204" pitchFamily="34" charset="0"/>
              <a:buChar char="•"/>
            </a:pPr>
            <a:r>
              <a:rPr lang="en-GB" sz="1200" dirty="0"/>
              <a:t>Verify data availability: Confirm that the required data exists, and that you can use it.</a:t>
            </a:r>
          </a:p>
          <a:p>
            <a:pPr marL="742950" lvl="1" indent="-285750">
              <a:buFont typeface="Arial" panose="020B0604020202020204" pitchFamily="34" charset="0"/>
              <a:buChar char="•"/>
            </a:pPr>
            <a:r>
              <a:rPr lang="en-GB" sz="1200" dirty="0"/>
              <a:t>Define selection criteria: Identify the specific data sources (databases, files, documents, and so on.)</a:t>
            </a:r>
          </a:p>
          <a:p>
            <a:pPr marL="285750" indent="-285750">
              <a:buFont typeface="Arial" panose="020B0604020202020204" pitchFamily="34" charset="0"/>
              <a:buChar char="•"/>
            </a:pPr>
            <a:r>
              <a:rPr lang="en-GB" sz="1600" dirty="0"/>
              <a:t>DESCRIBING DATA</a:t>
            </a:r>
          </a:p>
          <a:p>
            <a:pPr marL="742950" lvl="1" indent="-285750">
              <a:buFont typeface="Arial" panose="020B0604020202020204" pitchFamily="34" charset="0"/>
              <a:buChar char="•"/>
            </a:pPr>
            <a:r>
              <a:rPr lang="en-GB" sz="1200" dirty="0"/>
              <a:t>Now that you have data, prepare a general description of what you have.</a:t>
            </a:r>
          </a:p>
          <a:p>
            <a:pPr marL="285750" indent="-285750">
              <a:buFont typeface="Arial" panose="020B0604020202020204" pitchFamily="34" charset="0"/>
              <a:buChar char="•"/>
            </a:pPr>
            <a:r>
              <a:rPr lang="en-GB" sz="1600" dirty="0"/>
              <a:t>EXPLORING DATA</a:t>
            </a:r>
          </a:p>
          <a:p>
            <a:pPr marL="742950" lvl="1" indent="-285750">
              <a:buFont typeface="Arial" panose="020B0604020202020204" pitchFamily="34" charset="0"/>
              <a:buChar char="•"/>
            </a:pPr>
            <a:r>
              <a:rPr lang="en-GB" sz="1200" dirty="0"/>
              <a:t>Get familiar with the data.</a:t>
            </a:r>
          </a:p>
          <a:p>
            <a:pPr marL="742950" lvl="1" indent="-285750">
              <a:buFont typeface="Arial" panose="020B0604020202020204" pitchFamily="34" charset="0"/>
              <a:buChar char="•"/>
            </a:pPr>
            <a:r>
              <a:rPr lang="en-GB" sz="1200" dirty="0"/>
              <a:t>Spot signs of data quality problems.</a:t>
            </a:r>
          </a:p>
          <a:p>
            <a:pPr marL="742950" lvl="1" indent="-285750">
              <a:buFont typeface="Arial" panose="020B0604020202020204" pitchFamily="34" charset="0"/>
              <a:buChar char="•"/>
            </a:pPr>
            <a:r>
              <a:rPr lang="en-GB" sz="1200" dirty="0"/>
              <a:t>Set the stage for data preparation steps.</a:t>
            </a:r>
          </a:p>
          <a:p>
            <a:pPr marL="285750" indent="-285750">
              <a:buFont typeface="Arial" panose="020B0604020202020204" pitchFamily="34" charset="0"/>
              <a:buChar char="•"/>
            </a:pPr>
            <a:r>
              <a:rPr lang="en-GB" sz="1600" dirty="0"/>
              <a:t>VERIFYING DATA QUALITY</a:t>
            </a:r>
          </a:p>
          <a:p>
            <a:pPr marL="742950" lvl="1" indent="-285750">
              <a:buFont typeface="Arial" panose="020B0604020202020204" pitchFamily="34" charset="0"/>
              <a:buChar char="•"/>
            </a:pPr>
            <a:r>
              <a:rPr lang="en-GB" sz="1200" dirty="0"/>
              <a:t>The data you need doesn’t exist. (Did it never exist, or was it discarded? Can this data be collected and saved for future use?)</a:t>
            </a:r>
          </a:p>
          <a:p>
            <a:pPr marL="742950" lvl="1" indent="-285750">
              <a:buFont typeface="Arial" panose="020B0604020202020204" pitchFamily="34" charset="0"/>
              <a:buChar char="•"/>
            </a:pPr>
            <a:r>
              <a:rPr lang="en-GB" sz="1200" dirty="0"/>
              <a:t>It exists, but you can’t have it. (Can this restriction be overcome?)</a:t>
            </a:r>
          </a:p>
          <a:p>
            <a:pPr marL="742950" lvl="1" indent="-285750">
              <a:buFont typeface="Arial" panose="020B0604020202020204" pitchFamily="34" charset="0"/>
              <a:buChar char="•"/>
            </a:pPr>
            <a:r>
              <a:rPr lang="en-GB" sz="1200" dirty="0"/>
              <a:t>You find severe data quality issues (lots of missing or incorrect values that can’t be corrected).</a:t>
            </a:r>
            <a:endParaRPr lang="en-GB" sz="1600"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7625847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7711"/>
          </a:xfrm>
        </p:spPr>
        <p:txBody>
          <a:bodyPr>
            <a:normAutofit/>
          </a:bodyPr>
          <a:lstStyle/>
          <a:p>
            <a:r>
              <a:rPr lang="en-GB" sz="2800" dirty="0"/>
              <a:t>Data Science Conceptual Model – Crisp DM outline Methodology</a:t>
            </a:r>
          </a:p>
        </p:txBody>
      </p:sp>
      <p:grpSp>
        <p:nvGrpSpPr>
          <p:cNvPr id="3" name="Group 2"/>
          <p:cNvGrpSpPr>
            <a:grpSpLocks noChangeAspect="1"/>
          </p:cNvGrpSpPr>
          <p:nvPr/>
        </p:nvGrpSpPr>
        <p:grpSpPr>
          <a:xfrm>
            <a:off x="549768" y="1255021"/>
            <a:ext cx="5180471" cy="5023859"/>
            <a:chOff x="3536809" y="1722381"/>
            <a:chExt cx="3924558" cy="4037417"/>
          </a:xfrm>
        </p:grpSpPr>
        <p:sp>
          <p:nvSpPr>
            <p:cNvPr id="8" name="Oval 7"/>
            <p:cNvSpPr/>
            <p:nvPr/>
          </p:nvSpPr>
          <p:spPr>
            <a:xfrm>
              <a:off x="5109558" y="2351579"/>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Business Understanding</a:t>
              </a:r>
            </a:p>
          </p:txBody>
        </p:sp>
        <p:grpSp>
          <p:nvGrpSpPr>
            <p:cNvPr id="71" name="Group 70"/>
            <p:cNvGrpSpPr/>
            <p:nvPr/>
          </p:nvGrpSpPr>
          <p:grpSpPr>
            <a:xfrm>
              <a:off x="3536809" y="1722381"/>
              <a:ext cx="976165" cy="1186149"/>
              <a:chOff x="104185" y="1130445"/>
              <a:chExt cx="976165" cy="118614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850" y="1130445"/>
                <a:ext cx="740604" cy="677574"/>
              </a:xfrm>
              <a:prstGeom prst="rect">
                <a:avLst/>
              </a:prstGeom>
            </p:spPr>
          </p:pic>
          <p:sp>
            <p:nvSpPr>
              <p:cNvPr id="6" name="TextBox 5"/>
              <p:cNvSpPr txBox="1"/>
              <p:nvPr/>
            </p:nvSpPr>
            <p:spPr>
              <a:xfrm>
                <a:off x="104185" y="1731819"/>
                <a:ext cx="976165" cy="584775"/>
              </a:xfrm>
              <a:prstGeom prst="rect">
                <a:avLst/>
              </a:prstGeom>
              <a:noFill/>
            </p:spPr>
            <p:txBody>
              <a:bodyPr wrap="none" rtlCol="0">
                <a:spAutoFit/>
              </a:bodyPr>
              <a:lstStyle/>
              <a:p>
                <a:pPr algn="ctr"/>
                <a:r>
                  <a:rPr lang="en-GB" sz="1600" dirty="0"/>
                  <a:t>Business </a:t>
                </a:r>
              </a:p>
              <a:p>
                <a:pPr algn="ctr"/>
                <a:r>
                  <a:rPr lang="en-GB" sz="1600" dirty="0"/>
                  <a:t>Objective</a:t>
                </a:r>
              </a:p>
            </p:txBody>
          </p:sp>
        </p:grpSp>
        <p:sp>
          <p:nvSpPr>
            <p:cNvPr id="9" name="Oval 8"/>
            <p:cNvSpPr/>
            <p:nvPr/>
          </p:nvSpPr>
          <p:spPr>
            <a:xfrm>
              <a:off x="6366858" y="3259052"/>
              <a:ext cx="1094509" cy="720436"/>
            </a:xfrm>
            <a:prstGeom prst="ellipse">
              <a:avLst/>
            </a:prstGeom>
            <a:solidFill>
              <a:schemeClr val="bg1"/>
            </a:solid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Data Understanding</a:t>
              </a:r>
            </a:p>
          </p:txBody>
        </p:sp>
        <p:sp>
          <p:nvSpPr>
            <p:cNvPr id="11" name="Oval 10"/>
            <p:cNvSpPr/>
            <p:nvPr/>
          </p:nvSpPr>
          <p:spPr>
            <a:xfrm>
              <a:off x="6366858" y="4374343"/>
              <a:ext cx="1094509" cy="72043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rPr>
                <a:t>Data Preparation</a:t>
              </a:r>
            </a:p>
          </p:txBody>
        </p:sp>
        <p:sp>
          <p:nvSpPr>
            <p:cNvPr id="12" name="Oval 11"/>
            <p:cNvSpPr/>
            <p:nvPr/>
          </p:nvSpPr>
          <p:spPr>
            <a:xfrm>
              <a:off x="3772599" y="343916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Deployment</a:t>
              </a:r>
            </a:p>
          </p:txBody>
        </p:sp>
        <p:sp>
          <p:nvSpPr>
            <p:cNvPr id="13" name="Oval 12"/>
            <p:cNvSpPr/>
            <p:nvPr/>
          </p:nvSpPr>
          <p:spPr>
            <a:xfrm>
              <a:off x="5109558" y="5039362"/>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Modelling and </a:t>
              </a:r>
              <a:r>
                <a:rPr lang="en-GB" sz="1000" b="1" dirty="0">
                  <a:solidFill>
                    <a:schemeClr val="tx1"/>
                  </a:solidFill>
                </a:rPr>
                <a:t>Evaluation</a:t>
              </a:r>
              <a:endParaRPr lang="en-GB" sz="1100" b="1" dirty="0">
                <a:solidFill>
                  <a:schemeClr val="tx1"/>
                </a:solidFill>
              </a:endParaRPr>
            </a:p>
          </p:txBody>
        </p:sp>
        <p:sp>
          <p:nvSpPr>
            <p:cNvPr id="30" name="Arrow: Right 29"/>
            <p:cNvSpPr/>
            <p:nvPr/>
          </p:nvSpPr>
          <p:spPr>
            <a:xfrm rot="2219810">
              <a:off x="4546255" y="1891928"/>
              <a:ext cx="648366" cy="725554"/>
            </a:xfrm>
            <a:prstGeom prst="rightArrow">
              <a:avLst/>
            </a:prstGeom>
            <a:solidFill>
              <a:srgbClr val="41719C"/>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Right 33"/>
            <p:cNvSpPr/>
            <p:nvPr/>
          </p:nvSpPr>
          <p:spPr>
            <a:xfrm rot="2654217">
              <a:off x="6015765" y="3179662"/>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Right 34"/>
            <p:cNvSpPr/>
            <p:nvPr/>
          </p:nvSpPr>
          <p:spPr>
            <a:xfrm rot="13552095">
              <a:off x="6152353" y="3009717"/>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3340" y="3759489"/>
              <a:ext cx="1211479" cy="639303"/>
            </a:xfrm>
            <a:prstGeom prst="rect">
              <a:avLst/>
            </a:prstGeom>
          </p:spPr>
        </p:pic>
        <p:sp>
          <p:nvSpPr>
            <p:cNvPr id="46" name="TextBox 45"/>
            <p:cNvSpPr txBox="1"/>
            <p:nvPr/>
          </p:nvSpPr>
          <p:spPr>
            <a:xfrm>
              <a:off x="5061531" y="4278988"/>
              <a:ext cx="1265090" cy="261610"/>
            </a:xfrm>
            <a:prstGeom prst="rect">
              <a:avLst/>
            </a:prstGeom>
            <a:noFill/>
          </p:spPr>
          <p:txBody>
            <a:bodyPr wrap="none" rtlCol="0">
              <a:spAutoFit/>
            </a:bodyPr>
            <a:lstStyle/>
            <a:p>
              <a:r>
                <a:rPr lang="en-GB" sz="1100" dirty="0"/>
                <a:t>Data Science Team</a:t>
              </a:r>
            </a:p>
          </p:txBody>
        </p:sp>
        <p:sp>
          <p:nvSpPr>
            <p:cNvPr id="50" name="Arrow: Right 49"/>
            <p:cNvSpPr/>
            <p:nvPr/>
          </p:nvSpPr>
          <p:spPr>
            <a:xfrm rot="5400000">
              <a:off x="6775451" y="4093906"/>
              <a:ext cx="275012" cy="157022"/>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p:cNvSpPr/>
            <p:nvPr/>
          </p:nvSpPr>
          <p:spPr>
            <a:xfrm rot="8728938">
              <a:off x="6040788" y="4943624"/>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Right 51"/>
            <p:cNvSpPr/>
            <p:nvPr/>
          </p:nvSpPr>
          <p:spPr>
            <a:xfrm rot="19446267">
              <a:off x="6223220" y="5092960"/>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Arrow: Right 52"/>
            <p:cNvSpPr/>
            <p:nvPr/>
          </p:nvSpPr>
          <p:spPr>
            <a:xfrm rot="2654217">
              <a:off x="4471135" y="4678487"/>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Arrow: Right 53"/>
            <p:cNvSpPr/>
            <p:nvPr/>
          </p:nvSpPr>
          <p:spPr>
            <a:xfrm rot="13552095">
              <a:off x="4607723" y="4508542"/>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Arrow: Right 71"/>
            <p:cNvSpPr/>
            <p:nvPr/>
          </p:nvSpPr>
          <p:spPr>
            <a:xfrm rot="19166219">
              <a:off x="4738126" y="3107255"/>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extBox 23"/>
          <p:cNvSpPr txBox="1"/>
          <p:nvPr/>
        </p:nvSpPr>
        <p:spPr>
          <a:xfrm>
            <a:off x="5891542" y="983945"/>
            <a:ext cx="5947391" cy="5355312"/>
          </a:xfrm>
          <a:prstGeom prst="rect">
            <a:avLst/>
          </a:prstGeom>
          <a:noFill/>
        </p:spPr>
        <p:txBody>
          <a:bodyPr wrap="square" rtlCol="0">
            <a:spAutoFit/>
          </a:bodyPr>
          <a:lstStyle/>
          <a:p>
            <a:r>
              <a:rPr lang="en-GB" sz="1600" dirty="0"/>
              <a:t>Data Preparation</a:t>
            </a:r>
          </a:p>
          <a:p>
            <a:pPr marL="285750" indent="-285750">
              <a:buFont typeface="Arial" panose="020B0604020202020204" pitchFamily="34" charset="0"/>
              <a:buChar char="•"/>
            </a:pPr>
            <a:r>
              <a:rPr lang="en-GB" sz="1600" dirty="0"/>
              <a:t>SELECTING DATA</a:t>
            </a:r>
          </a:p>
          <a:p>
            <a:pPr marL="742950" lvl="1" indent="-285750">
              <a:buFont typeface="Arial" panose="020B0604020202020204" pitchFamily="34" charset="0"/>
              <a:buChar char="•"/>
            </a:pPr>
            <a:r>
              <a:rPr lang="en-GB" sz="1200" dirty="0"/>
              <a:t>Now you will decide which portion of the data that you have is actually going to be used for data mining.</a:t>
            </a:r>
          </a:p>
          <a:p>
            <a:pPr marL="742950" lvl="1" indent="-285750">
              <a:buFont typeface="Arial" panose="020B0604020202020204" pitchFamily="34" charset="0"/>
              <a:buChar char="•"/>
            </a:pPr>
            <a:r>
              <a:rPr lang="en-GB" sz="1200" dirty="0"/>
              <a:t>The deliverable for this task is the rationale for inclusion and exclusion. In it, you’ll explain what data will, and will not, be used for further data-mining work.</a:t>
            </a:r>
          </a:p>
          <a:p>
            <a:pPr marL="742950" lvl="1" indent="-285750">
              <a:buFont typeface="Arial" panose="020B0604020202020204" pitchFamily="34" charset="0"/>
              <a:buChar char="•"/>
            </a:pPr>
            <a:r>
              <a:rPr lang="en-GB" sz="1200" dirty="0"/>
              <a:t>You’ll explain the reasons for including or excluding each part of the data that you have, based on relevance to your goals, data quality, and technical issues</a:t>
            </a:r>
          </a:p>
          <a:p>
            <a:pPr marL="285750" indent="-285750">
              <a:buFont typeface="Arial" panose="020B0604020202020204" pitchFamily="34" charset="0"/>
              <a:buChar char="•"/>
            </a:pPr>
            <a:r>
              <a:rPr lang="en-GB" sz="1600" dirty="0"/>
              <a:t>CLEANING DATA</a:t>
            </a:r>
          </a:p>
          <a:p>
            <a:pPr marL="742950" lvl="1" indent="-285750">
              <a:buFont typeface="Arial" panose="020B0604020202020204" pitchFamily="34" charset="0"/>
              <a:buChar char="•"/>
            </a:pPr>
            <a:r>
              <a:rPr lang="en-GB" sz="1200" dirty="0"/>
              <a:t>The data that you’ve chosen to use is unlikely to be perfectly clean (error-free).</a:t>
            </a:r>
          </a:p>
          <a:p>
            <a:pPr marL="742950" lvl="1" indent="-285750">
              <a:buFont typeface="Arial" panose="020B0604020202020204" pitchFamily="34" charset="0"/>
              <a:buChar char="•"/>
            </a:pPr>
            <a:r>
              <a:rPr lang="en-GB" sz="1200" dirty="0"/>
              <a:t>You’ll make changes, perhaps tracking down sources to make specific data corrections, excluding some cases or individual cells (items of data), or replacing some items of data with default values or replacements selected by a more sophisticated modelling technique.</a:t>
            </a:r>
          </a:p>
          <a:p>
            <a:pPr marL="285750" indent="-285750">
              <a:buFont typeface="Arial" panose="020B0604020202020204" pitchFamily="34" charset="0"/>
              <a:buChar char="•"/>
            </a:pPr>
            <a:r>
              <a:rPr lang="en-GB" sz="1600" dirty="0"/>
              <a:t>CONSTRUCTING DATA</a:t>
            </a:r>
          </a:p>
          <a:p>
            <a:pPr marL="742950" lvl="1" indent="-285750">
              <a:buFont typeface="Arial" panose="020B0604020202020204" pitchFamily="34" charset="0"/>
              <a:buChar char="•"/>
            </a:pPr>
            <a:r>
              <a:rPr lang="en-GB" sz="1200" dirty="0"/>
              <a:t>You may need to derive some new fields (for example, use the delivery date and the date when a customer placed an order to calculate how long the customer waited to receive an order), aggregate data, or otherwise create a new form of data.</a:t>
            </a:r>
          </a:p>
          <a:p>
            <a:pPr marL="285750" indent="-285750">
              <a:buFont typeface="Arial" panose="020B0604020202020204" pitchFamily="34" charset="0"/>
              <a:buChar char="•"/>
            </a:pPr>
            <a:r>
              <a:rPr lang="en-GB" sz="1600" dirty="0"/>
              <a:t>INTEGRATING DATA</a:t>
            </a:r>
          </a:p>
          <a:p>
            <a:pPr marL="742950" lvl="1" indent="-285750">
              <a:buFont typeface="Arial" panose="020B0604020202020204" pitchFamily="34" charset="0"/>
              <a:buChar char="•"/>
            </a:pPr>
            <a:r>
              <a:rPr lang="en-GB" sz="1200" dirty="0"/>
              <a:t>Your data may now be in several disparate datasets. You’ll need to merge some or all of those disparate datasets together to get ready for the modelling phase.</a:t>
            </a:r>
          </a:p>
          <a:p>
            <a:pPr marL="285750" indent="-285750">
              <a:buFont typeface="Arial" panose="020B0604020202020204" pitchFamily="34" charset="0"/>
              <a:buChar char="•"/>
            </a:pPr>
            <a:r>
              <a:rPr lang="en-GB" sz="1600" dirty="0"/>
              <a:t>FORMATTING DATA</a:t>
            </a:r>
          </a:p>
          <a:p>
            <a:pPr marL="742950" lvl="1" indent="-285750">
              <a:buFont typeface="Arial" panose="020B0604020202020204" pitchFamily="34" charset="0"/>
              <a:buChar char="•"/>
            </a:pPr>
            <a:r>
              <a:rPr lang="en-GB" sz="1200" dirty="0"/>
              <a:t>Data often comes to you in formats other than the ones that are most convenient for modelling. (Format changes are usually driven by the design of your tools.) So convert those formats now.</a:t>
            </a:r>
            <a:endParaRPr lang="en-GB" dirty="0"/>
          </a:p>
        </p:txBody>
      </p:sp>
    </p:spTree>
    <p:extLst>
      <p:ext uri="{BB962C8B-B14F-4D97-AF65-F5344CB8AC3E}">
        <p14:creationId xmlns:p14="http://schemas.microsoft.com/office/powerpoint/2010/main" val="30271245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7711"/>
          </a:xfrm>
        </p:spPr>
        <p:txBody>
          <a:bodyPr>
            <a:normAutofit/>
          </a:bodyPr>
          <a:lstStyle/>
          <a:p>
            <a:r>
              <a:rPr lang="en-GB" sz="2800" dirty="0"/>
              <a:t>Data Science Conceptual Model – Crisp DM outline Methodology</a:t>
            </a:r>
          </a:p>
        </p:txBody>
      </p:sp>
      <p:grpSp>
        <p:nvGrpSpPr>
          <p:cNvPr id="3" name="Group 2"/>
          <p:cNvGrpSpPr>
            <a:grpSpLocks noChangeAspect="1"/>
          </p:cNvGrpSpPr>
          <p:nvPr/>
        </p:nvGrpSpPr>
        <p:grpSpPr>
          <a:xfrm>
            <a:off x="549768" y="1255021"/>
            <a:ext cx="5180471" cy="5023859"/>
            <a:chOff x="3536809" y="1722381"/>
            <a:chExt cx="3924558" cy="4037417"/>
          </a:xfrm>
        </p:grpSpPr>
        <p:sp>
          <p:nvSpPr>
            <p:cNvPr id="8" name="Oval 7"/>
            <p:cNvSpPr/>
            <p:nvPr/>
          </p:nvSpPr>
          <p:spPr>
            <a:xfrm>
              <a:off x="5109558" y="2351579"/>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Business Understanding</a:t>
              </a:r>
            </a:p>
          </p:txBody>
        </p:sp>
        <p:grpSp>
          <p:nvGrpSpPr>
            <p:cNvPr id="71" name="Group 70"/>
            <p:cNvGrpSpPr/>
            <p:nvPr/>
          </p:nvGrpSpPr>
          <p:grpSpPr>
            <a:xfrm>
              <a:off x="3536809" y="1722381"/>
              <a:ext cx="976165" cy="1186149"/>
              <a:chOff x="104185" y="1130445"/>
              <a:chExt cx="976165" cy="118614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850" y="1130445"/>
                <a:ext cx="740604" cy="677574"/>
              </a:xfrm>
              <a:prstGeom prst="rect">
                <a:avLst/>
              </a:prstGeom>
            </p:spPr>
          </p:pic>
          <p:sp>
            <p:nvSpPr>
              <p:cNvPr id="6" name="TextBox 5"/>
              <p:cNvSpPr txBox="1"/>
              <p:nvPr/>
            </p:nvSpPr>
            <p:spPr>
              <a:xfrm>
                <a:off x="104185" y="1731819"/>
                <a:ext cx="976165" cy="584775"/>
              </a:xfrm>
              <a:prstGeom prst="rect">
                <a:avLst/>
              </a:prstGeom>
              <a:noFill/>
            </p:spPr>
            <p:txBody>
              <a:bodyPr wrap="none" rtlCol="0">
                <a:spAutoFit/>
              </a:bodyPr>
              <a:lstStyle/>
              <a:p>
                <a:pPr algn="ctr"/>
                <a:r>
                  <a:rPr lang="en-GB" sz="1600" dirty="0"/>
                  <a:t>Business </a:t>
                </a:r>
              </a:p>
              <a:p>
                <a:pPr algn="ctr"/>
                <a:r>
                  <a:rPr lang="en-GB" sz="1600" dirty="0"/>
                  <a:t>Objective</a:t>
                </a:r>
              </a:p>
            </p:txBody>
          </p:sp>
        </p:grpSp>
        <p:sp>
          <p:nvSpPr>
            <p:cNvPr id="9" name="Oval 8"/>
            <p:cNvSpPr/>
            <p:nvPr/>
          </p:nvSpPr>
          <p:spPr>
            <a:xfrm>
              <a:off x="6366858" y="3259052"/>
              <a:ext cx="1094509" cy="720436"/>
            </a:xfrm>
            <a:prstGeom prst="ellipse">
              <a:avLst/>
            </a:prstGeom>
            <a:solidFill>
              <a:schemeClr val="bg1"/>
            </a:solid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Data Understanding</a:t>
              </a:r>
            </a:p>
          </p:txBody>
        </p:sp>
        <p:sp>
          <p:nvSpPr>
            <p:cNvPr id="11" name="Oval 10"/>
            <p:cNvSpPr/>
            <p:nvPr/>
          </p:nvSpPr>
          <p:spPr>
            <a:xfrm>
              <a:off x="6366858" y="4374343"/>
              <a:ext cx="1094509" cy="720436"/>
            </a:xfrm>
            <a:prstGeom prst="ellipse">
              <a:avLst/>
            </a:prstGeom>
            <a:solidFill>
              <a:schemeClr val="bg1"/>
            </a:solid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rPr>
                <a:t>Data Preparation</a:t>
              </a:r>
            </a:p>
          </p:txBody>
        </p:sp>
        <p:sp>
          <p:nvSpPr>
            <p:cNvPr id="12" name="Oval 11"/>
            <p:cNvSpPr/>
            <p:nvPr/>
          </p:nvSpPr>
          <p:spPr>
            <a:xfrm>
              <a:off x="3772599" y="343916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Deployment</a:t>
              </a:r>
            </a:p>
          </p:txBody>
        </p:sp>
        <p:sp>
          <p:nvSpPr>
            <p:cNvPr id="13" name="Oval 12"/>
            <p:cNvSpPr/>
            <p:nvPr/>
          </p:nvSpPr>
          <p:spPr>
            <a:xfrm>
              <a:off x="5109558" y="5039362"/>
              <a:ext cx="1094509" cy="72043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rgbClr val="FF0000"/>
                  </a:solidFill>
                </a:rPr>
                <a:t>Modelling</a:t>
              </a:r>
              <a:r>
                <a:rPr lang="en-GB" sz="1100" b="1" dirty="0">
                  <a:solidFill>
                    <a:schemeClr val="tx1"/>
                  </a:solidFill>
                </a:rPr>
                <a:t> and </a:t>
              </a:r>
              <a:r>
                <a:rPr lang="en-GB" sz="1000" b="1" dirty="0">
                  <a:solidFill>
                    <a:schemeClr val="tx1"/>
                  </a:solidFill>
                </a:rPr>
                <a:t>Evaluation</a:t>
              </a:r>
              <a:endParaRPr lang="en-GB" sz="1100" b="1" dirty="0">
                <a:solidFill>
                  <a:schemeClr val="tx1"/>
                </a:solidFill>
              </a:endParaRPr>
            </a:p>
          </p:txBody>
        </p:sp>
        <p:sp>
          <p:nvSpPr>
            <p:cNvPr id="30" name="Arrow: Right 29"/>
            <p:cNvSpPr/>
            <p:nvPr/>
          </p:nvSpPr>
          <p:spPr>
            <a:xfrm rot="2219810">
              <a:off x="4546255" y="1891928"/>
              <a:ext cx="648366" cy="725554"/>
            </a:xfrm>
            <a:prstGeom prst="rightArrow">
              <a:avLst/>
            </a:prstGeom>
            <a:solidFill>
              <a:srgbClr val="41719C"/>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Right 33"/>
            <p:cNvSpPr/>
            <p:nvPr/>
          </p:nvSpPr>
          <p:spPr>
            <a:xfrm rot="2654217">
              <a:off x="6015765" y="3179662"/>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Right 34"/>
            <p:cNvSpPr/>
            <p:nvPr/>
          </p:nvSpPr>
          <p:spPr>
            <a:xfrm rot="13552095">
              <a:off x="6152353" y="3009717"/>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3340" y="3759489"/>
              <a:ext cx="1211479" cy="639303"/>
            </a:xfrm>
            <a:prstGeom prst="rect">
              <a:avLst/>
            </a:prstGeom>
          </p:spPr>
        </p:pic>
        <p:sp>
          <p:nvSpPr>
            <p:cNvPr id="46" name="TextBox 45"/>
            <p:cNvSpPr txBox="1"/>
            <p:nvPr/>
          </p:nvSpPr>
          <p:spPr>
            <a:xfrm>
              <a:off x="5061531" y="4278988"/>
              <a:ext cx="1265090" cy="261610"/>
            </a:xfrm>
            <a:prstGeom prst="rect">
              <a:avLst/>
            </a:prstGeom>
            <a:noFill/>
          </p:spPr>
          <p:txBody>
            <a:bodyPr wrap="none" rtlCol="0">
              <a:spAutoFit/>
            </a:bodyPr>
            <a:lstStyle/>
            <a:p>
              <a:r>
                <a:rPr lang="en-GB" sz="1100" dirty="0"/>
                <a:t>Data Science Team</a:t>
              </a:r>
            </a:p>
          </p:txBody>
        </p:sp>
        <p:sp>
          <p:nvSpPr>
            <p:cNvPr id="50" name="Arrow: Right 49"/>
            <p:cNvSpPr/>
            <p:nvPr/>
          </p:nvSpPr>
          <p:spPr>
            <a:xfrm rot="5400000">
              <a:off x="6775451" y="4093906"/>
              <a:ext cx="275012" cy="157022"/>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p:cNvSpPr/>
            <p:nvPr/>
          </p:nvSpPr>
          <p:spPr>
            <a:xfrm rot="8728938">
              <a:off x="6040788" y="4943624"/>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Right 51"/>
            <p:cNvSpPr/>
            <p:nvPr/>
          </p:nvSpPr>
          <p:spPr>
            <a:xfrm rot="19446267">
              <a:off x="6223220" y="5092960"/>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Arrow: Right 52"/>
            <p:cNvSpPr/>
            <p:nvPr/>
          </p:nvSpPr>
          <p:spPr>
            <a:xfrm rot="2654217">
              <a:off x="4471135" y="4678487"/>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Arrow: Right 53"/>
            <p:cNvSpPr/>
            <p:nvPr/>
          </p:nvSpPr>
          <p:spPr>
            <a:xfrm rot="13552095">
              <a:off x="4607723" y="4508542"/>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Arrow: Right 71"/>
            <p:cNvSpPr/>
            <p:nvPr/>
          </p:nvSpPr>
          <p:spPr>
            <a:xfrm rot="19166219">
              <a:off x="4738126" y="3107255"/>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extBox 23"/>
          <p:cNvSpPr txBox="1"/>
          <p:nvPr/>
        </p:nvSpPr>
        <p:spPr>
          <a:xfrm>
            <a:off x="5891542" y="983945"/>
            <a:ext cx="5947391" cy="5386090"/>
          </a:xfrm>
          <a:prstGeom prst="rect">
            <a:avLst/>
          </a:prstGeom>
          <a:noFill/>
        </p:spPr>
        <p:txBody>
          <a:bodyPr wrap="square" rtlCol="0">
            <a:spAutoFit/>
          </a:bodyPr>
          <a:lstStyle/>
          <a:p>
            <a:r>
              <a:rPr lang="en-GB" sz="1600" dirty="0"/>
              <a:t>Modelling and Evaluation (Modelling) </a:t>
            </a:r>
          </a:p>
          <a:p>
            <a:pPr marL="285750" indent="-285750">
              <a:buFont typeface="Arial" panose="020B0604020202020204" pitchFamily="34" charset="0"/>
              <a:buChar char="•"/>
            </a:pPr>
            <a:r>
              <a:rPr lang="en-GB" sz="1600" dirty="0"/>
              <a:t>SELECTING MODELING TECHNIQUES</a:t>
            </a:r>
          </a:p>
          <a:p>
            <a:pPr marL="742950" lvl="1" indent="-285750">
              <a:buFont typeface="Arial" panose="020B0604020202020204" pitchFamily="34" charset="0"/>
              <a:buChar char="•"/>
            </a:pPr>
            <a:r>
              <a:rPr lang="en-GB" sz="1200" dirty="0"/>
              <a:t>Modelling technique: Specify the technique(s) that you will use.</a:t>
            </a:r>
          </a:p>
          <a:p>
            <a:pPr marL="742950" lvl="1" indent="-285750">
              <a:buFont typeface="Arial" panose="020B0604020202020204" pitchFamily="34" charset="0"/>
              <a:buChar char="•"/>
            </a:pPr>
            <a:r>
              <a:rPr lang="en-GB" sz="1200" dirty="0"/>
              <a:t>Modelling assumptions: Many modelling techniques are based on certain assumptions.</a:t>
            </a:r>
          </a:p>
          <a:p>
            <a:pPr marL="285750" indent="-285750">
              <a:buFont typeface="Arial" panose="020B0604020202020204" pitchFamily="34" charset="0"/>
              <a:buChar char="•"/>
            </a:pPr>
            <a:r>
              <a:rPr lang="en-GB" sz="1600" dirty="0"/>
              <a:t>DESIGNING TESTS</a:t>
            </a:r>
          </a:p>
          <a:p>
            <a:pPr marL="742950" lvl="1" indent="-285750">
              <a:buFont typeface="Arial" panose="020B0604020202020204" pitchFamily="34" charset="0"/>
              <a:buChar char="•"/>
            </a:pPr>
            <a:r>
              <a:rPr lang="en-GB" sz="1200" dirty="0"/>
              <a:t>The test in this task is the test that you’ll use to determine how well your model works. It may be as simple as splitting your data into a group of cases for model training and another group for model testing.</a:t>
            </a:r>
          </a:p>
          <a:p>
            <a:pPr marL="742950" lvl="1" indent="-285750">
              <a:buFont typeface="Arial" panose="020B0604020202020204" pitchFamily="34" charset="0"/>
              <a:buChar char="•"/>
            </a:pPr>
            <a:r>
              <a:rPr lang="en-GB" sz="1200" dirty="0"/>
              <a:t>Training data is used to fit mathematical forms to the data model, and test data is used during the model-training process to avoid overfitting</a:t>
            </a:r>
          </a:p>
          <a:p>
            <a:pPr marL="285750" indent="-285750">
              <a:buFont typeface="Arial" panose="020B0604020202020204" pitchFamily="34" charset="0"/>
              <a:buChar char="•"/>
            </a:pPr>
            <a:r>
              <a:rPr lang="en-GB" sz="1600" dirty="0"/>
              <a:t>BUILDING MODEL(S)</a:t>
            </a:r>
          </a:p>
          <a:p>
            <a:pPr marL="742950" lvl="1" indent="-285750">
              <a:buFont typeface="Arial" panose="020B0604020202020204" pitchFamily="34" charset="0"/>
              <a:buChar char="•"/>
            </a:pPr>
            <a:r>
              <a:rPr lang="en-GB" sz="1200" dirty="0"/>
              <a:t>Parameter settings: When building models, most tools give you the option of adjusting a variety of settings, and these settings have an impact on the structure of the final model. Document these settings in a report.</a:t>
            </a:r>
          </a:p>
          <a:p>
            <a:pPr marL="742950" lvl="1" indent="-285750">
              <a:buFont typeface="Arial" panose="020B0604020202020204" pitchFamily="34" charset="0"/>
              <a:buChar char="•"/>
            </a:pPr>
            <a:r>
              <a:rPr lang="en-GB" sz="1200" dirty="0"/>
              <a:t>Model descriptions: Describe your models. State the type of model (such as linear regression or neural network) and the variables used. </a:t>
            </a:r>
          </a:p>
          <a:p>
            <a:pPr marL="742950" lvl="1" indent="-285750">
              <a:buFont typeface="Arial" panose="020B0604020202020204" pitchFamily="34" charset="0"/>
              <a:buChar char="•"/>
            </a:pPr>
            <a:r>
              <a:rPr lang="en-GB" sz="1200" dirty="0"/>
              <a:t>Models: This deliverable is the models themselves. Some model types can be easily defined with a simple equation; others are far too complex and must be transmitted in a more sophisticated format.</a:t>
            </a:r>
          </a:p>
          <a:p>
            <a:pPr marL="285750" indent="-285750">
              <a:buFont typeface="Arial" panose="020B0604020202020204" pitchFamily="34" charset="0"/>
              <a:buChar char="•"/>
            </a:pPr>
            <a:r>
              <a:rPr lang="en-GB" sz="1600" dirty="0"/>
              <a:t>ASSESSING MODEL(S)</a:t>
            </a:r>
          </a:p>
          <a:p>
            <a:pPr marL="742950" lvl="1" indent="-285750">
              <a:buFont typeface="Arial" panose="020B0604020202020204" pitchFamily="34" charset="0"/>
              <a:buChar char="•"/>
            </a:pPr>
            <a:r>
              <a:rPr lang="en-GB" sz="1200" dirty="0"/>
              <a:t>Model assessment: Summarizes the information developed in your model review. If you have created several models, you may rank them based on your assessment of their value for a specific application.</a:t>
            </a:r>
          </a:p>
          <a:p>
            <a:pPr marL="742950" lvl="1" indent="-285750">
              <a:buFont typeface="Arial" panose="020B0604020202020204" pitchFamily="34" charset="0"/>
              <a:buChar char="•"/>
            </a:pPr>
            <a:r>
              <a:rPr lang="en-GB" sz="1200" dirty="0"/>
              <a:t>Revised parameter settings: You may choose to fine-tune settings that were used to build the model and conduct another round of modelling and try to improve your results.</a:t>
            </a:r>
          </a:p>
        </p:txBody>
      </p:sp>
    </p:spTree>
    <p:extLst>
      <p:ext uri="{BB962C8B-B14F-4D97-AF65-F5344CB8AC3E}">
        <p14:creationId xmlns:p14="http://schemas.microsoft.com/office/powerpoint/2010/main" val="42172173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7711"/>
          </a:xfrm>
        </p:spPr>
        <p:txBody>
          <a:bodyPr>
            <a:normAutofit/>
          </a:bodyPr>
          <a:lstStyle/>
          <a:p>
            <a:r>
              <a:rPr lang="en-GB" sz="2800" dirty="0"/>
              <a:t>Data Science Conceptual Model – Crisp DM outline Methodology</a:t>
            </a:r>
          </a:p>
        </p:txBody>
      </p:sp>
      <p:grpSp>
        <p:nvGrpSpPr>
          <p:cNvPr id="3" name="Group 2"/>
          <p:cNvGrpSpPr>
            <a:grpSpLocks noChangeAspect="1"/>
          </p:cNvGrpSpPr>
          <p:nvPr/>
        </p:nvGrpSpPr>
        <p:grpSpPr>
          <a:xfrm>
            <a:off x="549768" y="1255021"/>
            <a:ext cx="5180471" cy="5023859"/>
            <a:chOff x="3536809" y="1722381"/>
            <a:chExt cx="3924558" cy="4037417"/>
          </a:xfrm>
        </p:grpSpPr>
        <p:sp>
          <p:nvSpPr>
            <p:cNvPr id="8" name="Oval 7"/>
            <p:cNvSpPr/>
            <p:nvPr/>
          </p:nvSpPr>
          <p:spPr>
            <a:xfrm>
              <a:off x="5109558" y="2351579"/>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Business Understanding</a:t>
              </a:r>
            </a:p>
          </p:txBody>
        </p:sp>
        <p:grpSp>
          <p:nvGrpSpPr>
            <p:cNvPr id="71" name="Group 70"/>
            <p:cNvGrpSpPr/>
            <p:nvPr/>
          </p:nvGrpSpPr>
          <p:grpSpPr>
            <a:xfrm>
              <a:off x="3536809" y="1722381"/>
              <a:ext cx="976165" cy="1186149"/>
              <a:chOff x="104185" y="1130445"/>
              <a:chExt cx="976165" cy="118614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850" y="1130445"/>
                <a:ext cx="740604" cy="677574"/>
              </a:xfrm>
              <a:prstGeom prst="rect">
                <a:avLst/>
              </a:prstGeom>
            </p:spPr>
          </p:pic>
          <p:sp>
            <p:nvSpPr>
              <p:cNvPr id="6" name="TextBox 5"/>
              <p:cNvSpPr txBox="1"/>
              <p:nvPr/>
            </p:nvSpPr>
            <p:spPr>
              <a:xfrm>
                <a:off x="104185" y="1731819"/>
                <a:ext cx="976165" cy="584775"/>
              </a:xfrm>
              <a:prstGeom prst="rect">
                <a:avLst/>
              </a:prstGeom>
              <a:noFill/>
            </p:spPr>
            <p:txBody>
              <a:bodyPr wrap="none" rtlCol="0">
                <a:spAutoFit/>
              </a:bodyPr>
              <a:lstStyle/>
              <a:p>
                <a:pPr algn="ctr"/>
                <a:r>
                  <a:rPr lang="en-GB" sz="1600" dirty="0"/>
                  <a:t>Business </a:t>
                </a:r>
              </a:p>
              <a:p>
                <a:pPr algn="ctr"/>
                <a:r>
                  <a:rPr lang="en-GB" sz="1600" dirty="0"/>
                  <a:t>Objective</a:t>
                </a:r>
              </a:p>
            </p:txBody>
          </p:sp>
        </p:grpSp>
        <p:sp>
          <p:nvSpPr>
            <p:cNvPr id="9" name="Oval 8"/>
            <p:cNvSpPr/>
            <p:nvPr/>
          </p:nvSpPr>
          <p:spPr>
            <a:xfrm>
              <a:off x="6366858" y="3259052"/>
              <a:ext cx="1094509" cy="720436"/>
            </a:xfrm>
            <a:prstGeom prst="ellipse">
              <a:avLst/>
            </a:prstGeom>
            <a:solidFill>
              <a:schemeClr val="bg1"/>
            </a:solid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Data Understanding</a:t>
              </a:r>
            </a:p>
          </p:txBody>
        </p:sp>
        <p:sp>
          <p:nvSpPr>
            <p:cNvPr id="11" name="Oval 10"/>
            <p:cNvSpPr/>
            <p:nvPr/>
          </p:nvSpPr>
          <p:spPr>
            <a:xfrm>
              <a:off x="6366858" y="4374343"/>
              <a:ext cx="1094509" cy="720436"/>
            </a:xfrm>
            <a:prstGeom prst="ellipse">
              <a:avLst/>
            </a:prstGeom>
            <a:solidFill>
              <a:schemeClr val="bg1"/>
            </a:solid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rPr>
                <a:t>Data Preparation</a:t>
              </a:r>
            </a:p>
          </p:txBody>
        </p:sp>
        <p:sp>
          <p:nvSpPr>
            <p:cNvPr id="12" name="Oval 11"/>
            <p:cNvSpPr/>
            <p:nvPr/>
          </p:nvSpPr>
          <p:spPr>
            <a:xfrm>
              <a:off x="3772599" y="343916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Deployment</a:t>
              </a:r>
            </a:p>
          </p:txBody>
        </p:sp>
        <p:sp>
          <p:nvSpPr>
            <p:cNvPr id="13" name="Oval 12"/>
            <p:cNvSpPr/>
            <p:nvPr/>
          </p:nvSpPr>
          <p:spPr>
            <a:xfrm>
              <a:off x="5109558" y="5039362"/>
              <a:ext cx="1094509" cy="72043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Modelling and </a:t>
              </a:r>
              <a:r>
                <a:rPr lang="en-GB" sz="1100" b="1" dirty="0">
                  <a:solidFill>
                    <a:srgbClr val="FF0000"/>
                  </a:solidFill>
                </a:rPr>
                <a:t>Evaluation</a:t>
              </a:r>
            </a:p>
          </p:txBody>
        </p:sp>
        <p:sp>
          <p:nvSpPr>
            <p:cNvPr id="30" name="Arrow: Right 29"/>
            <p:cNvSpPr/>
            <p:nvPr/>
          </p:nvSpPr>
          <p:spPr>
            <a:xfrm rot="2219810">
              <a:off x="4546255" y="1891928"/>
              <a:ext cx="648366" cy="725554"/>
            </a:xfrm>
            <a:prstGeom prst="rightArrow">
              <a:avLst/>
            </a:prstGeom>
            <a:solidFill>
              <a:srgbClr val="41719C"/>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Right 33"/>
            <p:cNvSpPr/>
            <p:nvPr/>
          </p:nvSpPr>
          <p:spPr>
            <a:xfrm rot="2654217">
              <a:off x="6015765" y="3179662"/>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Right 34"/>
            <p:cNvSpPr/>
            <p:nvPr/>
          </p:nvSpPr>
          <p:spPr>
            <a:xfrm rot="13552095">
              <a:off x="6152353" y="3009717"/>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3340" y="3759489"/>
              <a:ext cx="1211479" cy="639303"/>
            </a:xfrm>
            <a:prstGeom prst="rect">
              <a:avLst/>
            </a:prstGeom>
          </p:spPr>
        </p:pic>
        <p:sp>
          <p:nvSpPr>
            <p:cNvPr id="46" name="TextBox 45"/>
            <p:cNvSpPr txBox="1"/>
            <p:nvPr/>
          </p:nvSpPr>
          <p:spPr>
            <a:xfrm>
              <a:off x="5061531" y="4278988"/>
              <a:ext cx="1265090" cy="261610"/>
            </a:xfrm>
            <a:prstGeom prst="rect">
              <a:avLst/>
            </a:prstGeom>
            <a:noFill/>
          </p:spPr>
          <p:txBody>
            <a:bodyPr wrap="none" rtlCol="0">
              <a:spAutoFit/>
            </a:bodyPr>
            <a:lstStyle/>
            <a:p>
              <a:r>
                <a:rPr lang="en-GB" sz="1100" dirty="0"/>
                <a:t>Data Science Team</a:t>
              </a:r>
            </a:p>
          </p:txBody>
        </p:sp>
        <p:sp>
          <p:nvSpPr>
            <p:cNvPr id="50" name="Arrow: Right 49"/>
            <p:cNvSpPr/>
            <p:nvPr/>
          </p:nvSpPr>
          <p:spPr>
            <a:xfrm rot="5400000">
              <a:off x="6775451" y="4093906"/>
              <a:ext cx="275012" cy="157022"/>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p:cNvSpPr/>
            <p:nvPr/>
          </p:nvSpPr>
          <p:spPr>
            <a:xfrm rot="8728938">
              <a:off x="6040788" y="4943624"/>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Right 51"/>
            <p:cNvSpPr/>
            <p:nvPr/>
          </p:nvSpPr>
          <p:spPr>
            <a:xfrm rot="19446267">
              <a:off x="6223220" y="5092960"/>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Arrow: Right 52"/>
            <p:cNvSpPr/>
            <p:nvPr/>
          </p:nvSpPr>
          <p:spPr>
            <a:xfrm rot="2654217">
              <a:off x="4471135" y="4678487"/>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Arrow: Right 53"/>
            <p:cNvSpPr/>
            <p:nvPr/>
          </p:nvSpPr>
          <p:spPr>
            <a:xfrm rot="13552095">
              <a:off x="4607723" y="4508542"/>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Arrow: Right 71"/>
            <p:cNvSpPr/>
            <p:nvPr/>
          </p:nvSpPr>
          <p:spPr>
            <a:xfrm rot="19166219">
              <a:off x="4738126" y="3107255"/>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extBox 23"/>
          <p:cNvSpPr txBox="1"/>
          <p:nvPr/>
        </p:nvSpPr>
        <p:spPr>
          <a:xfrm>
            <a:off x="5891542" y="983945"/>
            <a:ext cx="5947391" cy="3847207"/>
          </a:xfrm>
          <a:prstGeom prst="rect">
            <a:avLst/>
          </a:prstGeom>
          <a:noFill/>
        </p:spPr>
        <p:txBody>
          <a:bodyPr wrap="square" rtlCol="0">
            <a:spAutoFit/>
          </a:bodyPr>
          <a:lstStyle/>
          <a:p>
            <a:r>
              <a:rPr lang="en-GB" sz="1600" dirty="0"/>
              <a:t>Modelling and Evaluation </a:t>
            </a:r>
            <a:r>
              <a:rPr lang="en-GB" sz="1600" dirty="0" err="1"/>
              <a:t>Cont</a:t>
            </a:r>
            <a:r>
              <a:rPr lang="en-GB" sz="1600" dirty="0"/>
              <a:t>… (Evaluation) </a:t>
            </a:r>
          </a:p>
          <a:p>
            <a:pPr marL="285750" indent="-285750">
              <a:buFont typeface="Arial" panose="020B0604020202020204" pitchFamily="34" charset="0"/>
              <a:buChar char="•"/>
            </a:pPr>
            <a:r>
              <a:rPr lang="en-GB" sz="1600" dirty="0"/>
              <a:t>EVALUATING RESULTS</a:t>
            </a:r>
          </a:p>
          <a:p>
            <a:pPr marL="742950" lvl="1" indent="-285750">
              <a:buFont typeface="Arial" panose="020B0604020202020204" pitchFamily="34" charset="0"/>
              <a:buChar char="•"/>
            </a:pPr>
            <a:r>
              <a:rPr lang="en-GB" sz="1200" dirty="0"/>
              <a:t>Assessment of results (for business goals): Summarize the results with respect to the business success criteria that you established in the business-understanding phase. Explicitly state whether you have reached the business goals defined at the start of the project.</a:t>
            </a:r>
          </a:p>
          <a:p>
            <a:pPr marL="742950" lvl="1" indent="-285750">
              <a:buFont typeface="Arial" panose="020B0604020202020204" pitchFamily="34" charset="0"/>
              <a:buChar char="•"/>
            </a:pPr>
            <a:r>
              <a:rPr lang="en-GB" sz="1200" dirty="0"/>
              <a:t>Approved models: These include any models that meet the business success criteria.</a:t>
            </a:r>
          </a:p>
          <a:p>
            <a:pPr marL="285750" indent="-285750">
              <a:buFont typeface="Arial" panose="020B0604020202020204" pitchFamily="34" charset="0"/>
              <a:buChar char="•"/>
            </a:pPr>
            <a:r>
              <a:rPr lang="en-GB" sz="1600" dirty="0"/>
              <a:t>REVIEWING THE PROCESS</a:t>
            </a:r>
          </a:p>
          <a:p>
            <a:pPr marL="742950" lvl="1" indent="-285750">
              <a:buFont typeface="Arial" panose="020B0604020202020204" pitchFamily="34" charset="0"/>
              <a:buChar char="•"/>
            </a:pPr>
            <a:r>
              <a:rPr lang="en-GB" sz="1200" dirty="0"/>
              <a:t>Now that you have explored data and developed models, take time to review your process. This is an opportunity to spot issues that you might have overlooked and that might draw your attention to flaws in the work that you’ve done while you still have time to correct the problem before deployment. Also consider ways that you might improve your process for future projects.</a:t>
            </a:r>
          </a:p>
          <a:p>
            <a:pPr marL="285750" indent="-285750">
              <a:buFont typeface="Arial" panose="020B0604020202020204" pitchFamily="34" charset="0"/>
              <a:buChar char="•"/>
            </a:pPr>
            <a:r>
              <a:rPr lang="en-GB" sz="1600" dirty="0"/>
              <a:t>DETERMINING THE NEXT STEPS</a:t>
            </a:r>
          </a:p>
          <a:p>
            <a:pPr marL="742950" lvl="1" indent="-285750">
              <a:buFont typeface="Arial" panose="020B0604020202020204" pitchFamily="34" charset="0"/>
              <a:buChar char="•"/>
            </a:pPr>
            <a:r>
              <a:rPr lang="en-GB" sz="1200" dirty="0"/>
              <a:t>List of possible actions: Describe each alternative action, along with the strongest reasons for and against it.</a:t>
            </a:r>
          </a:p>
          <a:p>
            <a:pPr marL="742950" lvl="1" indent="-285750">
              <a:buFont typeface="Arial" panose="020B0604020202020204" pitchFamily="34" charset="0"/>
              <a:buChar char="•"/>
            </a:pPr>
            <a:r>
              <a:rPr lang="en-GB" sz="1200" dirty="0"/>
              <a:t>Decision: State the final decision on each possible action, along with the reasoning behind the decision.</a:t>
            </a:r>
          </a:p>
        </p:txBody>
      </p:sp>
    </p:spTree>
    <p:extLst>
      <p:ext uri="{BB962C8B-B14F-4D97-AF65-F5344CB8AC3E}">
        <p14:creationId xmlns:p14="http://schemas.microsoft.com/office/powerpoint/2010/main" val="25202240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7711"/>
          </a:xfrm>
        </p:spPr>
        <p:txBody>
          <a:bodyPr>
            <a:normAutofit/>
          </a:bodyPr>
          <a:lstStyle/>
          <a:p>
            <a:r>
              <a:rPr lang="en-GB" sz="2800" dirty="0"/>
              <a:t>Data Science Conceptual Model – Crisp DM outline Methodology</a:t>
            </a:r>
          </a:p>
        </p:txBody>
      </p:sp>
      <p:grpSp>
        <p:nvGrpSpPr>
          <p:cNvPr id="3" name="Group 2"/>
          <p:cNvGrpSpPr>
            <a:grpSpLocks noChangeAspect="1"/>
          </p:cNvGrpSpPr>
          <p:nvPr/>
        </p:nvGrpSpPr>
        <p:grpSpPr>
          <a:xfrm>
            <a:off x="549768" y="1255021"/>
            <a:ext cx="5180471" cy="5023859"/>
            <a:chOff x="3536809" y="1722381"/>
            <a:chExt cx="3924558" cy="4037417"/>
          </a:xfrm>
        </p:grpSpPr>
        <p:sp>
          <p:nvSpPr>
            <p:cNvPr id="8" name="Oval 7"/>
            <p:cNvSpPr/>
            <p:nvPr/>
          </p:nvSpPr>
          <p:spPr>
            <a:xfrm>
              <a:off x="5109558" y="2351579"/>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Business Understanding</a:t>
              </a:r>
            </a:p>
          </p:txBody>
        </p:sp>
        <p:grpSp>
          <p:nvGrpSpPr>
            <p:cNvPr id="71" name="Group 70"/>
            <p:cNvGrpSpPr/>
            <p:nvPr/>
          </p:nvGrpSpPr>
          <p:grpSpPr>
            <a:xfrm>
              <a:off x="3536809" y="1722381"/>
              <a:ext cx="976165" cy="1186149"/>
              <a:chOff x="104185" y="1130445"/>
              <a:chExt cx="976165" cy="118614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850" y="1130445"/>
                <a:ext cx="740604" cy="677574"/>
              </a:xfrm>
              <a:prstGeom prst="rect">
                <a:avLst/>
              </a:prstGeom>
            </p:spPr>
          </p:pic>
          <p:sp>
            <p:nvSpPr>
              <p:cNvPr id="6" name="TextBox 5"/>
              <p:cNvSpPr txBox="1"/>
              <p:nvPr/>
            </p:nvSpPr>
            <p:spPr>
              <a:xfrm>
                <a:off x="104185" y="1731819"/>
                <a:ext cx="976165" cy="584775"/>
              </a:xfrm>
              <a:prstGeom prst="rect">
                <a:avLst/>
              </a:prstGeom>
              <a:noFill/>
            </p:spPr>
            <p:txBody>
              <a:bodyPr wrap="none" rtlCol="0">
                <a:spAutoFit/>
              </a:bodyPr>
              <a:lstStyle/>
              <a:p>
                <a:pPr algn="ctr"/>
                <a:r>
                  <a:rPr lang="en-GB" sz="1600" dirty="0"/>
                  <a:t>Business </a:t>
                </a:r>
              </a:p>
              <a:p>
                <a:pPr algn="ctr"/>
                <a:r>
                  <a:rPr lang="en-GB" sz="1600" dirty="0"/>
                  <a:t>Objective</a:t>
                </a:r>
              </a:p>
            </p:txBody>
          </p:sp>
        </p:grpSp>
        <p:sp>
          <p:nvSpPr>
            <p:cNvPr id="9" name="Oval 8"/>
            <p:cNvSpPr/>
            <p:nvPr/>
          </p:nvSpPr>
          <p:spPr>
            <a:xfrm>
              <a:off x="6366858" y="3259052"/>
              <a:ext cx="1094509" cy="720436"/>
            </a:xfrm>
            <a:prstGeom prst="ellipse">
              <a:avLst/>
            </a:prstGeom>
            <a:solidFill>
              <a:schemeClr val="bg1"/>
            </a:solid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Data Understanding</a:t>
              </a:r>
            </a:p>
          </p:txBody>
        </p:sp>
        <p:sp>
          <p:nvSpPr>
            <p:cNvPr id="11" name="Oval 10"/>
            <p:cNvSpPr/>
            <p:nvPr/>
          </p:nvSpPr>
          <p:spPr>
            <a:xfrm>
              <a:off x="6366858" y="4374343"/>
              <a:ext cx="1094509" cy="720436"/>
            </a:xfrm>
            <a:prstGeom prst="ellipse">
              <a:avLst/>
            </a:prstGeom>
            <a:solidFill>
              <a:schemeClr val="bg1"/>
            </a:solid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rPr>
                <a:t>Data Preparation</a:t>
              </a:r>
            </a:p>
          </p:txBody>
        </p:sp>
        <p:sp>
          <p:nvSpPr>
            <p:cNvPr id="12" name="Oval 11"/>
            <p:cNvSpPr/>
            <p:nvPr/>
          </p:nvSpPr>
          <p:spPr>
            <a:xfrm>
              <a:off x="3772599" y="3439163"/>
              <a:ext cx="1094509" cy="72043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Deployment</a:t>
              </a:r>
            </a:p>
          </p:txBody>
        </p:sp>
        <p:sp>
          <p:nvSpPr>
            <p:cNvPr id="13" name="Oval 12"/>
            <p:cNvSpPr/>
            <p:nvPr/>
          </p:nvSpPr>
          <p:spPr>
            <a:xfrm>
              <a:off x="5109558" y="5039362"/>
              <a:ext cx="1094509" cy="720436"/>
            </a:xfrm>
            <a:prstGeom prst="ellipse">
              <a:avLst/>
            </a:prstGeom>
            <a:solidFill>
              <a:schemeClr val="bg1"/>
            </a:solid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Modelling and </a:t>
              </a:r>
              <a:r>
                <a:rPr lang="en-GB" sz="1000" b="1" dirty="0">
                  <a:solidFill>
                    <a:schemeClr val="tx1"/>
                  </a:solidFill>
                </a:rPr>
                <a:t>Evaluation</a:t>
              </a:r>
              <a:endParaRPr lang="en-GB" sz="1100" b="1" dirty="0">
                <a:solidFill>
                  <a:schemeClr val="tx1"/>
                </a:solidFill>
              </a:endParaRPr>
            </a:p>
          </p:txBody>
        </p:sp>
        <p:sp>
          <p:nvSpPr>
            <p:cNvPr id="30" name="Arrow: Right 29"/>
            <p:cNvSpPr/>
            <p:nvPr/>
          </p:nvSpPr>
          <p:spPr>
            <a:xfrm rot="2219810">
              <a:off x="4546255" y="1891928"/>
              <a:ext cx="648366" cy="725554"/>
            </a:xfrm>
            <a:prstGeom prst="rightArrow">
              <a:avLst/>
            </a:prstGeom>
            <a:solidFill>
              <a:srgbClr val="41719C"/>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Right 33"/>
            <p:cNvSpPr/>
            <p:nvPr/>
          </p:nvSpPr>
          <p:spPr>
            <a:xfrm rot="2654217">
              <a:off x="6015765" y="3179662"/>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Right 34"/>
            <p:cNvSpPr/>
            <p:nvPr/>
          </p:nvSpPr>
          <p:spPr>
            <a:xfrm rot="13552095">
              <a:off x="6152353" y="3009717"/>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3340" y="3759489"/>
              <a:ext cx="1211479" cy="639303"/>
            </a:xfrm>
            <a:prstGeom prst="rect">
              <a:avLst/>
            </a:prstGeom>
          </p:spPr>
        </p:pic>
        <p:sp>
          <p:nvSpPr>
            <p:cNvPr id="46" name="TextBox 45"/>
            <p:cNvSpPr txBox="1"/>
            <p:nvPr/>
          </p:nvSpPr>
          <p:spPr>
            <a:xfrm>
              <a:off x="5061531" y="4278988"/>
              <a:ext cx="1265090" cy="261610"/>
            </a:xfrm>
            <a:prstGeom prst="rect">
              <a:avLst/>
            </a:prstGeom>
            <a:noFill/>
          </p:spPr>
          <p:txBody>
            <a:bodyPr wrap="none" rtlCol="0">
              <a:spAutoFit/>
            </a:bodyPr>
            <a:lstStyle/>
            <a:p>
              <a:r>
                <a:rPr lang="en-GB" sz="1100" dirty="0"/>
                <a:t>Data Science Team</a:t>
              </a:r>
            </a:p>
          </p:txBody>
        </p:sp>
        <p:sp>
          <p:nvSpPr>
            <p:cNvPr id="50" name="Arrow: Right 49"/>
            <p:cNvSpPr/>
            <p:nvPr/>
          </p:nvSpPr>
          <p:spPr>
            <a:xfrm rot="5400000">
              <a:off x="6775451" y="4093906"/>
              <a:ext cx="275012" cy="157022"/>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p:cNvSpPr/>
            <p:nvPr/>
          </p:nvSpPr>
          <p:spPr>
            <a:xfrm rot="8728938">
              <a:off x="6040788" y="4943624"/>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Right 51"/>
            <p:cNvSpPr/>
            <p:nvPr/>
          </p:nvSpPr>
          <p:spPr>
            <a:xfrm rot="19446267">
              <a:off x="6223220" y="5092960"/>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Arrow: Right 52"/>
            <p:cNvSpPr/>
            <p:nvPr/>
          </p:nvSpPr>
          <p:spPr>
            <a:xfrm rot="2654217">
              <a:off x="4471135" y="4678487"/>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Arrow: Right 53"/>
            <p:cNvSpPr/>
            <p:nvPr/>
          </p:nvSpPr>
          <p:spPr>
            <a:xfrm rot="13552095">
              <a:off x="4607723" y="4508542"/>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Arrow: Right 71"/>
            <p:cNvSpPr/>
            <p:nvPr/>
          </p:nvSpPr>
          <p:spPr>
            <a:xfrm rot="19166219">
              <a:off x="4738126" y="3107255"/>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extBox 23"/>
          <p:cNvSpPr txBox="1"/>
          <p:nvPr/>
        </p:nvSpPr>
        <p:spPr>
          <a:xfrm>
            <a:off x="5891542" y="983945"/>
            <a:ext cx="5947391" cy="3354765"/>
          </a:xfrm>
          <a:prstGeom prst="rect">
            <a:avLst/>
          </a:prstGeom>
          <a:noFill/>
        </p:spPr>
        <p:txBody>
          <a:bodyPr wrap="square" rtlCol="0">
            <a:spAutoFit/>
          </a:bodyPr>
          <a:lstStyle/>
          <a:p>
            <a:r>
              <a:rPr lang="en-GB" sz="1600" dirty="0"/>
              <a:t>Deployment</a:t>
            </a:r>
          </a:p>
          <a:p>
            <a:pPr marL="285750" indent="-285750">
              <a:buFont typeface="Arial" panose="020B0604020202020204" pitchFamily="34" charset="0"/>
              <a:buChar char="•"/>
            </a:pPr>
            <a:r>
              <a:rPr lang="en-GB" sz="1600" dirty="0"/>
              <a:t>PLANNING DEPLOYMENT</a:t>
            </a:r>
          </a:p>
          <a:p>
            <a:pPr marL="742950" lvl="1" indent="-285750">
              <a:buFont typeface="Arial" panose="020B0604020202020204" pitchFamily="34" charset="0"/>
              <a:buChar char="•"/>
            </a:pPr>
            <a:r>
              <a:rPr lang="en-GB" sz="1200" dirty="0"/>
              <a:t>When your model is ready to use, you will need a strategy for putting it to work in your business.</a:t>
            </a:r>
          </a:p>
          <a:p>
            <a:pPr marL="285750" indent="-285750">
              <a:buFont typeface="Arial" panose="020B0604020202020204" pitchFamily="34" charset="0"/>
              <a:buChar char="•"/>
            </a:pPr>
            <a:r>
              <a:rPr lang="en-GB" sz="1600" dirty="0"/>
              <a:t>PLANNING MONITORING AND MAINTENANCE</a:t>
            </a:r>
          </a:p>
          <a:p>
            <a:pPr marL="742950" lvl="1" indent="-285750">
              <a:buFont typeface="Arial" panose="020B0604020202020204" pitchFamily="34" charset="0"/>
              <a:buChar char="•"/>
            </a:pPr>
            <a:r>
              <a:rPr lang="en-GB" sz="1200" dirty="0"/>
              <a:t>Data-mining work is a cycle, so expect to stay actively involved with your models as they are integrated into everyday use.</a:t>
            </a:r>
          </a:p>
          <a:p>
            <a:pPr marL="285750" indent="-285750">
              <a:buFont typeface="Arial" panose="020B0604020202020204" pitchFamily="34" charset="0"/>
              <a:buChar char="•"/>
            </a:pPr>
            <a:r>
              <a:rPr lang="en-GB" sz="1600" dirty="0"/>
              <a:t>REPORTING FINAL RESULTS</a:t>
            </a:r>
          </a:p>
          <a:p>
            <a:pPr marL="742950" lvl="1" indent="-285750">
              <a:buFont typeface="Arial" panose="020B0604020202020204" pitchFamily="34" charset="0"/>
              <a:buChar char="•"/>
            </a:pPr>
            <a:r>
              <a:rPr lang="en-GB" sz="1200" dirty="0"/>
              <a:t>Final report: The final report summarizes the entire project by assembling all the reports created up to this point, and adding an overview summarizing the entire project and its results.</a:t>
            </a:r>
          </a:p>
          <a:p>
            <a:pPr marL="742950" lvl="1" indent="-285750">
              <a:buFont typeface="Arial" panose="020B0604020202020204" pitchFamily="34" charset="0"/>
              <a:buChar char="•"/>
            </a:pPr>
            <a:r>
              <a:rPr lang="en-GB" sz="1200" dirty="0"/>
              <a:t>Final presentation: A summary of the final report is presented in a meeting with management. This is also an opportunity to address any open questions.</a:t>
            </a:r>
          </a:p>
          <a:p>
            <a:pPr marL="285750" indent="-285750">
              <a:buFont typeface="Arial" panose="020B0604020202020204" pitchFamily="34" charset="0"/>
              <a:buChar char="•"/>
            </a:pPr>
            <a:r>
              <a:rPr lang="en-GB" sz="1600" dirty="0"/>
              <a:t>REVIEW PROJECT</a:t>
            </a:r>
          </a:p>
          <a:p>
            <a:pPr marL="742950" lvl="1" indent="-285750">
              <a:buFont typeface="Arial" panose="020B0604020202020204" pitchFamily="34" charset="0"/>
              <a:buChar char="•"/>
            </a:pPr>
            <a:r>
              <a:rPr lang="en-GB" sz="1200" dirty="0"/>
              <a:t>Finally, the data-mining team meets to discuss what worked and what didn’t, what would be good to do again, and what should be avoided!</a:t>
            </a:r>
          </a:p>
        </p:txBody>
      </p:sp>
    </p:spTree>
    <p:extLst>
      <p:ext uri="{BB962C8B-B14F-4D97-AF65-F5344CB8AC3E}">
        <p14:creationId xmlns:p14="http://schemas.microsoft.com/office/powerpoint/2010/main" val="2055114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2C51D-52B4-41C1-9F23-2377D9584381}"/>
              </a:ext>
            </a:extLst>
          </p:cNvPr>
          <p:cNvSpPr>
            <a:spLocks noGrp="1"/>
          </p:cNvSpPr>
          <p:nvPr>
            <p:ph type="title"/>
          </p:nvPr>
        </p:nvSpPr>
        <p:spPr/>
        <p:txBody>
          <a:bodyPr/>
          <a:lstStyle/>
          <a:p>
            <a:r>
              <a:rPr lang="en-GB" dirty="0"/>
              <a:t>Machine learning best practice</a:t>
            </a:r>
          </a:p>
        </p:txBody>
      </p:sp>
      <p:sp>
        <p:nvSpPr>
          <p:cNvPr id="3" name="Content Placeholder 2">
            <a:extLst>
              <a:ext uri="{FF2B5EF4-FFF2-40B4-BE49-F238E27FC236}">
                <a16:creationId xmlns:a16="http://schemas.microsoft.com/office/drawing/2014/main" id="{B5766C94-0843-4C9B-9DF1-16791DD29D32}"/>
              </a:ext>
            </a:extLst>
          </p:cNvPr>
          <p:cNvSpPr>
            <a:spLocks noGrp="1"/>
          </p:cNvSpPr>
          <p:nvPr>
            <p:ph idx="1"/>
          </p:nvPr>
        </p:nvSpPr>
        <p:spPr/>
        <p:txBody>
          <a:bodyPr>
            <a:normAutofit fontScale="92500" lnSpcReduction="10000"/>
          </a:bodyPr>
          <a:lstStyle/>
          <a:p>
            <a:pPr marL="0" indent="0">
              <a:buNone/>
            </a:pPr>
            <a:r>
              <a:rPr lang="en-GB" dirty="0"/>
              <a:t>Data preparation</a:t>
            </a:r>
          </a:p>
          <a:p>
            <a:pPr lvl="1"/>
            <a:r>
              <a:rPr lang="en-GB" dirty="0"/>
              <a:t>Ensure that the feature do not contain future data (aka time-travelling)</a:t>
            </a:r>
          </a:p>
          <a:p>
            <a:pPr lvl="1"/>
            <a:r>
              <a:rPr lang="en-GB" dirty="0"/>
              <a:t>Training, validation and testing data sets</a:t>
            </a:r>
          </a:p>
          <a:p>
            <a:pPr marL="0" indent="0">
              <a:buNone/>
            </a:pPr>
            <a:endParaRPr lang="en-GB" dirty="0"/>
          </a:p>
          <a:p>
            <a:pPr marL="0" indent="0">
              <a:buNone/>
            </a:pPr>
            <a:r>
              <a:rPr lang="en-GB" dirty="0"/>
              <a:t>Cross validation</a:t>
            </a:r>
          </a:p>
          <a:p>
            <a:pPr lvl="1"/>
            <a:r>
              <a:rPr lang="en-GB" dirty="0"/>
              <a:t>Think of this as using mini training and testing data sets to find a model that generalises to the problem</a:t>
            </a:r>
          </a:p>
          <a:p>
            <a:pPr marL="0" indent="0">
              <a:buNone/>
            </a:pPr>
            <a:endParaRPr lang="en-GB" dirty="0"/>
          </a:p>
          <a:p>
            <a:pPr marL="0" indent="0">
              <a:buNone/>
            </a:pPr>
            <a:r>
              <a:rPr lang="en-GB" dirty="0"/>
              <a:t>Validation and testing data sets</a:t>
            </a:r>
          </a:p>
          <a:p>
            <a:pPr lvl="1"/>
            <a:r>
              <a:rPr lang="en-GB" dirty="0"/>
              <a:t>Data that the model has never seen before – simulate the future</a:t>
            </a:r>
          </a:p>
          <a:p>
            <a:pPr lvl="1"/>
            <a:r>
              <a:rPr lang="en-GB" dirty="0"/>
              <a:t>Gives a final ‘sanity’ check of our model’s performance</a:t>
            </a:r>
          </a:p>
        </p:txBody>
      </p:sp>
    </p:spTree>
    <p:extLst>
      <p:ext uri="{BB962C8B-B14F-4D97-AF65-F5344CB8AC3E}">
        <p14:creationId xmlns:p14="http://schemas.microsoft.com/office/powerpoint/2010/main" val="17691497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rrow: Right 39"/>
          <p:cNvSpPr/>
          <p:nvPr/>
        </p:nvSpPr>
        <p:spPr>
          <a:xfrm rot="2219810">
            <a:off x="8819646" y="1881768"/>
            <a:ext cx="648366" cy="725554"/>
          </a:xfrm>
          <a:prstGeom prst="rightArrow">
            <a:avLst/>
          </a:prstGeom>
          <a:solidFill>
            <a:srgbClr val="41719C"/>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1634838" y="2341419"/>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Business Understanding</a:t>
            </a:r>
          </a:p>
        </p:txBody>
      </p:sp>
      <p:sp>
        <p:nvSpPr>
          <p:cNvPr id="2" name="Title 1"/>
          <p:cNvSpPr>
            <a:spLocks noGrp="1"/>
          </p:cNvSpPr>
          <p:nvPr>
            <p:ph type="title"/>
          </p:nvPr>
        </p:nvSpPr>
        <p:spPr>
          <a:xfrm>
            <a:off x="838200" y="365125"/>
            <a:ext cx="10515600" cy="507711"/>
          </a:xfrm>
        </p:spPr>
        <p:txBody>
          <a:bodyPr>
            <a:normAutofit/>
          </a:bodyPr>
          <a:lstStyle/>
          <a:p>
            <a:r>
              <a:rPr lang="en-GB" sz="2800" dirty="0"/>
              <a:t>Data Science Continuous Integration and improvement Cycle</a:t>
            </a:r>
          </a:p>
        </p:txBody>
      </p:sp>
      <p:grpSp>
        <p:nvGrpSpPr>
          <p:cNvPr id="3" name="Group 2"/>
          <p:cNvGrpSpPr/>
          <p:nvPr/>
        </p:nvGrpSpPr>
        <p:grpSpPr>
          <a:xfrm>
            <a:off x="104185" y="1130445"/>
            <a:ext cx="976165" cy="1186149"/>
            <a:chOff x="104185" y="1130445"/>
            <a:chExt cx="976165" cy="118614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850" y="1130445"/>
              <a:ext cx="740604" cy="677574"/>
            </a:xfrm>
            <a:prstGeom prst="rect">
              <a:avLst/>
            </a:prstGeom>
          </p:spPr>
        </p:pic>
        <p:sp>
          <p:nvSpPr>
            <p:cNvPr id="6" name="TextBox 5"/>
            <p:cNvSpPr txBox="1"/>
            <p:nvPr/>
          </p:nvSpPr>
          <p:spPr>
            <a:xfrm>
              <a:off x="104185" y="1731819"/>
              <a:ext cx="976165" cy="584775"/>
            </a:xfrm>
            <a:prstGeom prst="rect">
              <a:avLst/>
            </a:prstGeom>
            <a:noFill/>
          </p:spPr>
          <p:txBody>
            <a:bodyPr wrap="none" rtlCol="0">
              <a:spAutoFit/>
            </a:bodyPr>
            <a:lstStyle/>
            <a:p>
              <a:pPr algn="ctr"/>
              <a:r>
                <a:rPr lang="en-GB" sz="1600" dirty="0"/>
                <a:t>Business </a:t>
              </a:r>
            </a:p>
            <a:p>
              <a:pPr algn="ctr"/>
              <a:r>
                <a:rPr lang="en-GB" sz="1600" dirty="0"/>
                <a:t>Objective</a:t>
              </a:r>
            </a:p>
          </p:txBody>
        </p:sp>
      </p:grpSp>
      <p:sp>
        <p:nvSpPr>
          <p:cNvPr id="9" name="Oval 8"/>
          <p:cNvSpPr/>
          <p:nvPr/>
        </p:nvSpPr>
        <p:spPr>
          <a:xfrm>
            <a:off x="2892138" y="3248892"/>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Data Understanding</a:t>
            </a:r>
          </a:p>
        </p:txBody>
      </p:sp>
      <p:sp>
        <p:nvSpPr>
          <p:cNvPr id="11" name="Oval 10"/>
          <p:cNvSpPr/>
          <p:nvPr/>
        </p:nvSpPr>
        <p:spPr>
          <a:xfrm>
            <a:off x="2892138" y="436418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Data Preparation</a:t>
            </a:r>
          </a:p>
        </p:txBody>
      </p:sp>
      <p:sp>
        <p:nvSpPr>
          <p:cNvPr id="12" name="Oval 11"/>
          <p:cNvSpPr/>
          <p:nvPr/>
        </p:nvSpPr>
        <p:spPr>
          <a:xfrm>
            <a:off x="297879" y="342900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Deployment</a:t>
            </a:r>
          </a:p>
        </p:txBody>
      </p:sp>
      <p:sp>
        <p:nvSpPr>
          <p:cNvPr id="13" name="Oval 12"/>
          <p:cNvSpPr/>
          <p:nvPr/>
        </p:nvSpPr>
        <p:spPr>
          <a:xfrm>
            <a:off x="1634838" y="5029202"/>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Modelling and Evaluation</a:t>
            </a:r>
          </a:p>
        </p:txBody>
      </p:sp>
      <p:sp>
        <p:nvSpPr>
          <p:cNvPr id="14" name="Oval 13"/>
          <p:cNvSpPr/>
          <p:nvPr/>
        </p:nvSpPr>
        <p:spPr>
          <a:xfrm>
            <a:off x="5521518" y="2341419"/>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Business Understanding</a:t>
            </a:r>
          </a:p>
        </p:txBody>
      </p:sp>
      <p:grpSp>
        <p:nvGrpSpPr>
          <p:cNvPr id="4" name="Group 3"/>
          <p:cNvGrpSpPr/>
          <p:nvPr/>
        </p:nvGrpSpPr>
        <p:grpSpPr>
          <a:xfrm>
            <a:off x="3981472" y="1130445"/>
            <a:ext cx="994952" cy="1186149"/>
            <a:chOff x="3981472" y="1130445"/>
            <a:chExt cx="994952" cy="1186149"/>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7530" y="1130445"/>
              <a:ext cx="740604" cy="677574"/>
            </a:xfrm>
            <a:prstGeom prst="rect">
              <a:avLst/>
            </a:prstGeom>
          </p:spPr>
        </p:pic>
        <p:sp>
          <p:nvSpPr>
            <p:cNvPr id="17" name="TextBox 16"/>
            <p:cNvSpPr txBox="1"/>
            <p:nvPr/>
          </p:nvSpPr>
          <p:spPr>
            <a:xfrm>
              <a:off x="3981472" y="1731819"/>
              <a:ext cx="994952" cy="584775"/>
            </a:xfrm>
            <a:prstGeom prst="rect">
              <a:avLst/>
            </a:prstGeom>
            <a:noFill/>
          </p:spPr>
          <p:txBody>
            <a:bodyPr wrap="none" rtlCol="0">
              <a:spAutoFit/>
            </a:bodyPr>
            <a:lstStyle/>
            <a:p>
              <a:pPr algn="ctr"/>
              <a:r>
                <a:rPr lang="en-GB" sz="1600" dirty="0"/>
                <a:t>New</a:t>
              </a:r>
            </a:p>
            <a:p>
              <a:pPr algn="ctr"/>
              <a:r>
                <a:rPr lang="en-GB" sz="1600" dirty="0"/>
                <a:t>Objective</a:t>
              </a:r>
            </a:p>
          </p:txBody>
        </p:sp>
      </p:grpSp>
      <p:sp>
        <p:nvSpPr>
          <p:cNvPr id="18" name="Oval 17"/>
          <p:cNvSpPr/>
          <p:nvPr/>
        </p:nvSpPr>
        <p:spPr>
          <a:xfrm>
            <a:off x="6778818" y="3248892"/>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Data Understanding</a:t>
            </a:r>
          </a:p>
        </p:txBody>
      </p:sp>
      <p:sp>
        <p:nvSpPr>
          <p:cNvPr id="19" name="Oval 18"/>
          <p:cNvSpPr/>
          <p:nvPr/>
        </p:nvSpPr>
        <p:spPr>
          <a:xfrm>
            <a:off x="6778818" y="436418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Data Preparation</a:t>
            </a:r>
          </a:p>
        </p:txBody>
      </p:sp>
      <p:sp>
        <p:nvSpPr>
          <p:cNvPr id="20" name="Oval 19"/>
          <p:cNvSpPr/>
          <p:nvPr/>
        </p:nvSpPr>
        <p:spPr>
          <a:xfrm>
            <a:off x="4184559" y="342900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Deployment</a:t>
            </a:r>
          </a:p>
        </p:txBody>
      </p:sp>
      <p:sp>
        <p:nvSpPr>
          <p:cNvPr id="21" name="Oval 20"/>
          <p:cNvSpPr/>
          <p:nvPr/>
        </p:nvSpPr>
        <p:spPr>
          <a:xfrm>
            <a:off x="5521518" y="5029202"/>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Modelling and Evaluation</a:t>
            </a:r>
          </a:p>
        </p:txBody>
      </p:sp>
      <p:sp>
        <p:nvSpPr>
          <p:cNvPr id="22" name="Oval 21"/>
          <p:cNvSpPr/>
          <p:nvPr/>
        </p:nvSpPr>
        <p:spPr>
          <a:xfrm>
            <a:off x="9393415" y="2341419"/>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Business Understanding</a:t>
            </a:r>
          </a:p>
        </p:txBody>
      </p:sp>
      <p:grpSp>
        <p:nvGrpSpPr>
          <p:cNvPr id="7" name="Group 6"/>
          <p:cNvGrpSpPr/>
          <p:nvPr/>
        </p:nvGrpSpPr>
        <p:grpSpPr>
          <a:xfrm>
            <a:off x="7862762" y="1130445"/>
            <a:ext cx="976165" cy="1186149"/>
            <a:chOff x="7862762" y="1130445"/>
            <a:chExt cx="976165" cy="1186149"/>
          </a:xfrm>
        </p:grpSpPr>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9427" y="1130445"/>
              <a:ext cx="740604" cy="677574"/>
            </a:xfrm>
            <a:prstGeom prst="rect">
              <a:avLst/>
            </a:prstGeom>
          </p:spPr>
        </p:pic>
        <p:sp>
          <p:nvSpPr>
            <p:cNvPr id="25" name="TextBox 24"/>
            <p:cNvSpPr txBox="1"/>
            <p:nvPr/>
          </p:nvSpPr>
          <p:spPr>
            <a:xfrm>
              <a:off x="7862762" y="1731819"/>
              <a:ext cx="976165" cy="584775"/>
            </a:xfrm>
            <a:prstGeom prst="rect">
              <a:avLst/>
            </a:prstGeom>
            <a:noFill/>
          </p:spPr>
          <p:txBody>
            <a:bodyPr wrap="none" rtlCol="0">
              <a:spAutoFit/>
            </a:bodyPr>
            <a:lstStyle/>
            <a:p>
              <a:pPr algn="ctr"/>
              <a:r>
                <a:rPr lang="en-GB" sz="1600" dirty="0"/>
                <a:t>New </a:t>
              </a:r>
            </a:p>
            <a:p>
              <a:pPr algn="ctr"/>
              <a:r>
                <a:rPr lang="en-GB" sz="1600" dirty="0"/>
                <a:t>Objective</a:t>
              </a:r>
            </a:p>
          </p:txBody>
        </p:sp>
      </p:grpSp>
      <p:sp>
        <p:nvSpPr>
          <p:cNvPr id="26" name="Oval 25"/>
          <p:cNvSpPr/>
          <p:nvPr/>
        </p:nvSpPr>
        <p:spPr>
          <a:xfrm>
            <a:off x="10650715" y="3248892"/>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Data Understanding</a:t>
            </a:r>
          </a:p>
        </p:txBody>
      </p:sp>
      <p:sp>
        <p:nvSpPr>
          <p:cNvPr id="27" name="Oval 26"/>
          <p:cNvSpPr/>
          <p:nvPr/>
        </p:nvSpPr>
        <p:spPr>
          <a:xfrm>
            <a:off x="10650715" y="436418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Data Preparation</a:t>
            </a:r>
          </a:p>
        </p:txBody>
      </p:sp>
      <p:sp>
        <p:nvSpPr>
          <p:cNvPr id="28" name="Oval 27"/>
          <p:cNvSpPr/>
          <p:nvPr/>
        </p:nvSpPr>
        <p:spPr>
          <a:xfrm>
            <a:off x="8056456" y="3429003"/>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Deployment</a:t>
            </a:r>
          </a:p>
        </p:txBody>
      </p:sp>
      <p:sp>
        <p:nvSpPr>
          <p:cNvPr id="29" name="Oval 28"/>
          <p:cNvSpPr/>
          <p:nvPr/>
        </p:nvSpPr>
        <p:spPr>
          <a:xfrm>
            <a:off x="9393415" y="5029202"/>
            <a:ext cx="1094509" cy="7204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solidFill>
              </a:rPr>
              <a:t>Modelling and Evaluation</a:t>
            </a:r>
          </a:p>
        </p:txBody>
      </p:sp>
      <p:sp>
        <p:nvSpPr>
          <p:cNvPr id="30" name="Arrow: Right 29"/>
          <p:cNvSpPr/>
          <p:nvPr/>
        </p:nvSpPr>
        <p:spPr>
          <a:xfrm rot="2219810">
            <a:off x="1071535" y="1881768"/>
            <a:ext cx="648366" cy="725554"/>
          </a:xfrm>
          <a:prstGeom prst="rightArrow">
            <a:avLst/>
          </a:prstGeom>
          <a:solidFill>
            <a:srgbClr val="41719C"/>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Right 33"/>
          <p:cNvSpPr/>
          <p:nvPr/>
        </p:nvSpPr>
        <p:spPr>
          <a:xfrm rot="2654217">
            <a:off x="2541045" y="3169502"/>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Right 34"/>
          <p:cNvSpPr/>
          <p:nvPr/>
        </p:nvSpPr>
        <p:spPr>
          <a:xfrm rot="13552095">
            <a:off x="2677633" y="2999557"/>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Arrow: Curved Down 35"/>
          <p:cNvSpPr/>
          <p:nvPr/>
        </p:nvSpPr>
        <p:spPr>
          <a:xfrm rot="19693260">
            <a:off x="290979" y="1593827"/>
            <a:ext cx="3850844" cy="827059"/>
          </a:xfrm>
          <a:prstGeom prst="curvedDownArrow">
            <a:avLst/>
          </a:prstGeom>
          <a:solidFill>
            <a:srgbClr val="92D050"/>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Arrow: Curved Down 37"/>
          <p:cNvSpPr/>
          <p:nvPr/>
        </p:nvSpPr>
        <p:spPr>
          <a:xfrm rot="19693260">
            <a:off x="8042611" y="1649246"/>
            <a:ext cx="3850844" cy="827059"/>
          </a:xfrm>
          <a:prstGeom prst="curvedDownArrow">
            <a:avLst/>
          </a:prstGeom>
          <a:solidFill>
            <a:srgbClr val="92D050"/>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9" name="Arrow: Right 38"/>
          <p:cNvSpPr/>
          <p:nvPr/>
        </p:nvSpPr>
        <p:spPr>
          <a:xfrm rot="2219810">
            <a:off x="4948677" y="1901680"/>
            <a:ext cx="648366" cy="725554"/>
          </a:xfrm>
          <a:prstGeom prst="rightArrow">
            <a:avLst/>
          </a:prstGeom>
          <a:solidFill>
            <a:srgbClr val="41719C"/>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Curved Down 36"/>
          <p:cNvSpPr/>
          <p:nvPr/>
        </p:nvSpPr>
        <p:spPr>
          <a:xfrm rot="19693260">
            <a:off x="4232602" y="1628464"/>
            <a:ext cx="3850844" cy="827059"/>
          </a:xfrm>
          <a:prstGeom prst="curvedDownArrow">
            <a:avLst/>
          </a:prstGeom>
          <a:solidFill>
            <a:srgbClr val="92D050"/>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620" y="3749329"/>
            <a:ext cx="1211479" cy="639303"/>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6282" y="3749329"/>
            <a:ext cx="1211479" cy="639303"/>
          </a:xfrm>
          <a:prstGeom prst="rect">
            <a:avLst/>
          </a:prstGeom>
        </p:spPr>
      </p:pic>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3077" y="3749328"/>
            <a:ext cx="1211479" cy="639303"/>
          </a:xfrm>
          <a:prstGeom prst="rect">
            <a:avLst/>
          </a:prstGeom>
        </p:spPr>
      </p:pic>
      <p:sp>
        <p:nvSpPr>
          <p:cNvPr id="46" name="TextBox 45"/>
          <p:cNvSpPr txBox="1"/>
          <p:nvPr/>
        </p:nvSpPr>
        <p:spPr>
          <a:xfrm>
            <a:off x="1586811" y="4268828"/>
            <a:ext cx="1265090" cy="261610"/>
          </a:xfrm>
          <a:prstGeom prst="rect">
            <a:avLst/>
          </a:prstGeom>
          <a:noFill/>
        </p:spPr>
        <p:txBody>
          <a:bodyPr wrap="none" rtlCol="0">
            <a:spAutoFit/>
          </a:bodyPr>
          <a:lstStyle/>
          <a:p>
            <a:r>
              <a:rPr lang="en-GB" sz="1100" dirty="0"/>
              <a:t>Data Science Team</a:t>
            </a:r>
          </a:p>
        </p:txBody>
      </p:sp>
      <p:sp>
        <p:nvSpPr>
          <p:cNvPr id="47" name="TextBox 46"/>
          <p:cNvSpPr txBox="1"/>
          <p:nvPr/>
        </p:nvSpPr>
        <p:spPr>
          <a:xfrm>
            <a:off x="5429476" y="4257826"/>
            <a:ext cx="1265090" cy="261610"/>
          </a:xfrm>
          <a:prstGeom prst="rect">
            <a:avLst/>
          </a:prstGeom>
          <a:noFill/>
        </p:spPr>
        <p:txBody>
          <a:bodyPr wrap="none" rtlCol="0">
            <a:spAutoFit/>
          </a:bodyPr>
          <a:lstStyle/>
          <a:p>
            <a:r>
              <a:rPr lang="en-GB" sz="1100" dirty="0"/>
              <a:t>Data Science Team</a:t>
            </a:r>
          </a:p>
        </p:txBody>
      </p:sp>
      <p:sp>
        <p:nvSpPr>
          <p:cNvPr id="48" name="TextBox 47"/>
          <p:cNvSpPr txBox="1"/>
          <p:nvPr/>
        </p:nvSpPr>
        <p:spPr>
          <a:xfrm>
            <a:off x="9311418" y="4268828"/>
            <a:ext cx="1265090" cy="261610"/>
          </a:xfrm>
          <a:prstGeom prst="rect">
            <a:avLst/>
          </a:prstGeom>
          <a:noFill/>
        </p:spPr>
        <p:txBody>
          <a:bodyPr wrap="none" rtlCol="0">
            <a:spAutoFit/>
          </a:bodyPr>
          <a:lstStyle/>
          <a:p>
            <a:r>
              <a:rPr lang="en-GB" sz="1100" dirty="0"/>
              <a:t>Data Science Team</a:t>
            </a:r>
          </a:p>
        </p:txBody>
      </p:sp>
      <p:sp>
        <p:nvSpPr>
          <p:cNvPr id="50" name="Arrow: Right 49"/>
          <p:cNvSpPr/>
          <p:nvPr/>
        </p:nvSpPr>
        <p:spPr>
          <a:xfrm rot="5400000">
            <a:off x="3300731" y="4083746"/>
            <a:ext cx="275012" cy="157022"/>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p:cNvSpPr/>
          <p:nvPr/>
        </p:nvSpPr>
        <p:spPr>
          <a:xfrm rot="8728938">
            <a:off x="2566068" y="4933464"/>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Right 51"/>
          <p:cNvSpPr/>
          <p:nvPr/>
        </p:nvSpPr>
        <p:spPr>
          <a:xfrm rot="19446267">
            <a:off x="2748500" y="5082800"/>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Arrow: Right 52"/>
          <p:cNvSpPr/>
          <p:nvPr/>
        </p:nvSpPr>
        <p:spPr>
          <a:xfrm rot="2654217">
            <a:off x="996415" y="4668327"/>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Arrow: Right 53"/>
          <p:cNvSpPr/>
          <p:nvPr/>
        </p:nvSpPr>
        <p:spPr>
          <a:xfrm rot="13552095">
            <a:off x="1133003" y="4498382"/>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Right 54"/>
          <p:cNvSpPr/>
          <p:nvPr/>
        </p:nvSpPr>
        <p:spPr>
          <a:xfrm rot="2654217">
            <a:off x="6427256" y="3169505"/>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Right 55"/>
          <p:cNvSpPr/>
          <p:nvPr/>
        </p:nvSpPr>
        <p:spPr>
          <a:xfrm rot="13552095">
            <a:off x="6563844" y="2999560"/>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Arrow: Right 56"/>
          <p:cNvSpPr/>
          <p:nvPr/>
        </p:nvSpPr>
        <p:spPr>
          <a:xfrm rot="5400000">
            <a:off x="7186942" y="4083749"/>
            <a:ext cx="275012" cy="157022"/>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Arrow: Right 57"/>
          <p:cNvSpPr/>
          <p:nvPr/>
        </p:nvSpPr>
        <p:spPr>
          <a:xfrm rot="8728938">
            <a:off x="6452279" y="4933467"/>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Arrow: Right 58"/>
          <p:cNvSpPr/>
          <p:nvPr/>
        </p:nvSpPr>
        <p:spPr>
          <a:xfrm rot="19446267">
            <a:off x="6634711" y="5082803"/>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Arrow: Right 59"/>
          <p:cNvSpPr/>
          <p:nvPr/>
        </p:nvSpPr>
        <p:spPr>
          <a:xfrm rot="2654217">
            <a:off x="4882626" y="4668330"/>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Arrow: Right 60"/>
          <p:cNvSpPr/>
          <p:nvPr/>
        </p:nvSpPr>
        <p:spPr>
          <a:xfrm rot="13552095">
            <a:off x="5019214" y="4498385"/>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Arrow: Right 61"/>
          <p:cNvSpPr/>
          <p:nvPr/>
        </p:nvSpPr>
        <p:spPr>
          <a:xfrm rot="2654217">
            <a:off x="10327321" y="3162572"/>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Arrow: Right 62"/>
          <p:cNvSpPr/>
          <p:nvPr/>
        </p:nvSpPr>
        <p:spPr>
          <a:xfrm rot="13552095">
            <a:off x="10463909" y="2992627"/>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Arrow: Right 63"/>
          <p:cNvSpPr/>
          <p:nvPr/>
        </p:nvSpPr>
        <p:spPr>
          <a:xfrm rot="5400000">
            <a:off x="11087007" y="4076816"/>
            <a:ext cx="275012" cy="157022"/>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Arrow: Right 64"/>
          <p:cNvSpPr/>
          <p:nvPr/>
        </p:nvSpPr>
        <p:spPr>
          <a:xfrm rot="8728938">
            <a:off x="10352344" y="4926534"/>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Arrow: Right 65"/>
          <p:cNvSpPr/>
          <p:nvPr/>
        </p:nvSpPr>
        <p:spPr>
          <a:xfrm rot="19446267">
            <a:off x="10534776" y="5075870"/>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Arrow: Right 66"/>
          <p:cNvSpPr/>
          <p:nvPr/>
        </p:nvSpPr>
        <p:spPr>
          <a:xfrm rot="2654217">
            <a:off x="8782691" y="4661397"/>
            <a:ext cx="376606" cy="16729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Arrow: Right 67"/>
          <p:cNvSpPr/>
          <p:nvPr/>
        </p:nvSpPr>
        <p:spPr>
          <a:xfrm rot="13552095">
            <a:off x="8919279" y="4491452"/>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Arrow: Right 71"/>
          <p:cNvSpPr/>
          <p:nvPr/>
        </p:nvSpPr>
        <p:spPr>
          <a:xfrm rot="19166219">
            <a:off x="1263406" y="3097095"/>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Right 72"/>
          <p:cNvSpPr/>
          <p:nvPr/>
        </p:nvSpPr>
        <p:spPr>
          <a:xfrm rot="19166219">
            <a:off x="5247091" y="3143388"/>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Arrow: Right 73"/>
          <p:cNvSpPr/>
          <p:nvPr/>
        </p:nvSpPr>
        <p:spPr>
          <a:xfrm rot="19166219">
            <a:off x="9116726" y="3166916"/>
            <a:ext cx="376606" cy="167295"/>
          </a:xfrm>
          <a:prstGeom prst="rightArrow">
            <a:avLst/>
          </a:prstGeom>
          <a:solidFill>
            <a:srgbClr val="BFBFB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01397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06CD4-92A4-4E3A-98BF-4C698061E2F7}"/>
              </a:ext>
            </a:extLst>
          </p:cNvPr>
          <p:cNvSpPr>
            <a:spLocks noGrp="1"/>
          </p:cNvSpPr>
          <p:nvPr>
            <p:ph type="title"/>
          </p:nvPr>
        </p:nvSpPr>
        <p:spPr/>
        <p:txBody>
          <a:bodyPr/>
          <a:lstStyle/>
          <a:p>
            <a:r>
              <a:rPr lang="en-GB" dirty="0"/>
              <a:t>Model training</a:t>
            </a:r>
          </a:p>
        </p:txBody>
      </p:sp>
      <p:sp>
        <p:nvSpPr>
          <p:cNvPr id="3" name="Content Placeholder 2">
            <a:extLst>
              <a:ext uri="{FF2B5EF4-FFF2-40B4-BE49-F238E27FC236}">
                <a16:creationId xmlns:a16="http://schemas.microsoft.com/office/drawing/2014/main" id="{2B1C28D5-EE41-4C01-A869-BF69527F08C1}"/>
              </a:ext>
            </a:extLst>
          </p:cNvPr>
          <p:cNvSpPr>
            <a:spLocks noGrp="1"/>
          </p:cNvSpPr>
          <p:nvPr>
            <p:ph idx="1"/>
          </p:nvPr>
        </p:nvSpPr>
        <p:spPr/>
        <p:txBody>
          <a:bodyPr/>
          <a:lstStyle/>
          <a:p>
            <a:pPr marL="0" indent="0">
              <a:buNone/>
            </a:pPr>
            <a:r>
              <a:rPr lang="en-GB" dirty="0"/>
              <a:t>Provide an algorithm with the training data set</a:t>
            </a:r>
          </a:p>
          <a:p>
            <a:pPr marL="0" indent="0">
              <a:buNone/>
            </a:pPr>
            <a:endParaRPr lang="en-GB" dirty="0"/>
          </a:p>
          <a:p>
            <a:pPr marL="0" indent="0">
              <a:buNone/>
            </a:pPr>
            <a:r>
              <a:rPr lang="en-GB" dirty="0"/>
              <a:t>The algorithm is ‘tuned’ to find the best parameters that minimise some measure of error</a:t>
            </a:r>
          </a:p>
          <a:p>
            <a:pPr marL="0" indent="0">
              <a:buNone/>
            </a:pPr>
            <a:endParaRPr lang="en-GB" dirty="0"/>
          </a:p>
        </p:txBody>
      </p:sp>
    </p:spTree>
    <p:extLst>
      <p:ext uri="{BB962C8B-B14F-4D97-AF65-F5344CB8AC3E}">
        <p14:creationId xmlns:p14="http://schemas.microsoft.com/office/powerpoint/2010/main" val="2748707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881E-8823-4FA2-BA09-ACD8FC6641BC}"/>
              </a:ext>
            </a:extLst>
          </p:cNvPr>
          <p:cNvSpPr>
            <a:spLocks noGrp="1"/>
          </p:cNvSpPr>
          <p:nvPr>
            <p:ph type="title"/>
          </p:nvPr>
        </p:nvSpPr>
        <p:spPr/>
        <p:txBody>
          <a:bodyPr/>
          <a:lstStyle/>
          <a:p>
            <a:r>
              <a:rPr lang="en-GB" dirty="0"/>
              <a:t>Model testing</a:t>
            </a:r>
          </a:p>
        </p:txBody>
      </p:sp>
      <p:sp>
        <p:nvSpPr>
          <p:cNvPr id="3" name="Content Placeholder 2">
            <a:extLst>
              <a:ext uri="{FF2B5EF4-FFF2-40B4-BE49-F238E27FC236}">
                <a16:creationId xmlns:a16="http://schemas.microsoft.com/office/drawing/2014/main" id="{CE271A7E-64C2-4C92-9C2C-9633520BCE3B}"/>
              </a:ext>
            </a:extLst>
          </p:cNvPr>
          <p:cNvSpPr>
            <a:spLocks noGrp="1"/>
          </p:cNvSpPr>
          <p:nvPr>
            <p:ph idx="1"/>
          </p:nvPr>
        </p:nvSpPr>
        <p:spPr/>
        <p:txBody>
          <a:bodyPr/>
          <a:lstStyle/>
          <a:p>
            <a:pPr marL="0" indent="0">
              <a:buNone/>
            </a:pPr>
            <a:r>
              <a:rPr lang="en-GB" dirty="0"/>
              <a:t>To ensure that our model has not overfit to the training data it is imperative that we use it to predict values from unseen data</a:t>
            </a:r>
          </a:p>
          <a:p>
            <a:pPr marL="0" indent="0">
              <a:buNone/>
            </a:pPr>
            <a:endParaRPr lang="en-GB" dirty="0"/>
          </a:p>
          <a:p>
            <a:pPr marL="0" indent="0">
              <a:buNone/>
            </a:pPr>
            <a:r>
              <a:rPr lang="en-GB" dirty="0"/>
              <a:t>This is how we ensure that our model is generalisable and will provide reliable predictions on future data</a:t>
            </a:r>
          </a:p>
          <a:p>
            <a:pPr marL="0" indent="0">
              <a:buNone/>
            </a:pPr>
            <a:endParaRPr lang="en-GB" dirty="0"/>
          </a:p>
          <a:p>
            <a:pPr marL="0" indent="0">
              <a:buNone/>
            </a:pPr>
            <a:r>
              <a:rPr lang="en-GB" dirty="0"/>
              <a:t>Use a </a:t>
            </a:r>
            <a:r>
              <a:rPr lang="en-GB" dirty="0">
                <a:solidFill>
                  <a:srgbClr val="FF0000"/>
                </a:solidFill>
              </a:rPr>
              <a:t>validation set</a:t>
            </a:r>
            <a:r>
              <a:rPr lang="en-GB" dirty="0"/>
              <a:t> and </a:t>
            </a:r>
            <a:r>
              <a:rPr lang="en-GB" dirty="0">
                <a:solidFill>
                  <a:srgbClr val="FF0000"/>
                </a:solidFill>
              </a:rPr>
              <a:t>test sets</a:t>
            </a:r>
          </a:p>
        </p:txBody>
      </p:sp>
    </p:spTree>
    <p:extLst>
      <p:ext uri="{BB962C8B-B14F-4D97-AF65-F5344CB8AC3E}">
        <p14:creationId xmlns:p14="http://schemas.microsoft.com/office/powerpoint/2010/main" val="739494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06D02-DD04-461F-9643-DB4B13BFF60D}"/>
              </a:ext>
            </a:extLst>
          </p:cNvPr>
          <p:cNvSpPr>
            <a:spLocks noGrp="1"/>
          </p:cNvSpPr>
          <p:nvPr>
            <p:ph type="title"/>
          </p:nvPr>
        </p:nvSpPr>
        <p:spPr/>
        <p:txBody>
          <a:bodyPr/>
          <a:lstStyle/>
          <a:p>
            <a:r>
              <a:rPr lang="en-GB" dirty="0"/>
              <a:t>Validation set</a:t>
            </a:r>
          </a:p>
        </p:txBody>
      </p:sp>
      <p:sp>
        <p:nvSpPr>
          <p:cNvPr id="3" name="Content Placeholder 2">
            <a:extLst>
              <a:ext uri="{FF2B5EF4-FFF2-40B4-BE49-F238E27FC236}">
                <a16:creationId xmlns:a16="http://schemas.microsoft.com/office/drawing/2014/main" id="{285C9732-A0AE-4B42-8DA0-CDC6F2DB4CA0}"/>
              </a:ext>
            </a:extLst>
          </p:cNvPr>
          <p:cNvSpPr>
            <a:spLocks noGrp="1"/>
          </p:cNvSpPr>
          <p:nvPr>
            <p:ph idx="1"/>
          </p:nvPr>
        </p:nvSpPr>
        <p:spPr/>
        <p:txBody>
          <a:bodyPr/>
          <a:lstStyle/>
          <a:p>
            <a:pPr marL="0" indent="0">
              <a:buNone/>
            </a:pPr>
            <a:r>
              <a:rPr lang="en-GB" dirty="0"/>
              <a:t>The validation set is randomly chosen data from the same data that the model is trained with – but not used for training</a:t>
            </a:r>
          </a:p>
          <a:p>
            <a:pPr marL="0" indent="0">
              <a:buNone/>
            </a:pPr>
            <a:endParaRPr lang="en-GB" dirty="0"/>
          </a:p>
          <a:p>
            <a:pPr marL="0" indent="0">
              <a:buNone/>
            </a:pPr>
            <a:r>
              <a:rPr lang="en-GB" dirty="0"/>
              <a:t>Used to check that the trained model gives predictions that are representative of all data</a:t>
            </a:r>
          </a:p>
          <a:p>
            <a:pPr marL="0" indent="0">
              <a:buNone/>
            </a:pPr>
            <a:endParaRPr lang="en-GB" dirty="0"/>
          </a:p>
          <a:p>
            <a:pPr marL="0" indent="0">
              <a:buNone/>
            </a:pPr>
            <a:r>
              <a:rPr lang="en-GB" dirty="0"/>
              <a:t>Used to prevent overfitting</a:t>
            </a:r>
          </a:p>
          <a:p>
            <a:pPr marL="0" indent="0">
              <a:buNone/>
            </a:pPr>
            <a:endParaRPr lang="en-GB" dirty="0"/>
          </a:p>
          <a:p>
            <a:pPr marL="0" indent="0">
              <a:buNone/>
            </a:pPr>
            <a:r>
              <a:rPr lang="en-GB" dirty="0"/>
              <a:t>Gives a ‘best’ accuracy</a:t>
            </a:r>
          </a:p>
        </p:txBody>
      </p:sp>
    </p:spTree>
    <p:extLst>
      <p:ext uri="{BB962C8B-B14F-4D97-AF65-F5344CB8AC3E}">
        <p14:creationId xmlns:p14="http://schemas.microsoft.com/office/powerpoint/2010/main" val="1465915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E5D64-9D07-4E85-B9A7-C04B2932EDD6}"/>
              </a:ext>
            </a:extLst>
          </p:cNvPr>
          <p:cNvSpPr>
            <a:spLocks noGrp="1"/>
          </p:cNvSpPr>
          <p:nvPr>
            <p:ph type="title"/>
          </p:nvPr>
        </p:nvSpPr>
        <p:spPr/>
        <p:txBody>
          <a:bodyPr/>
          <a:lstStyle/>
          <a:p>
            <a:r>
              <a:rPr lang="en-GB" dirty="0"/>
              <a:t>Test set</a:t>
            </a:r>
          </a:p>
        </p:txBody>
      </p:sp>
      <p:sp>
        <p:nvSpPr>
          <p:cNvPr id="3" name="Content Placeholder 2">
            <a:extLst>
              <a:ext uri="{FF2B5EF4-FFF2-40B4-BE49-F238E27FC236}">
                <a16:creationId xmlns:a16="http://schemas.microsoft.com/office/drawing/2014/main" id="{4AE4638B-A62A-4CEE-A7B9-5C106D63EF1E}"/>
              </a:ext>
            </a:extLst>
          </p:cNvPr>
          <p:cNvSpPr>
            <a:spLocks noGrp="1"/>
          </p:cNvSpPr>
          <p:nvPr>
            <p:ph idx="1"/>
          </p:nvPr>
        </p:nvSpPr>
        <p:spPr>
          <a:xfrm>
            <a:off x="838200" y="1825624"/>
            <a:ext cx="9664700" cy="4575175"/>
          </a:xfrm>
        </p:spPr>
        <p:txBody>
          <a:bodyPr>
            <a:normAutofit fontScale="92500" lnSpcReduction="10000"/>
          </a:bodyPr>
          <a:lstStyle/>
          <a:p>
            <a:pPr marL="0" indent="0">
              <a:buNone/>
            </a:pPr>
            <a:r>
              <a:rPr lang="en-GB" dirty="0"/>
              <a:t>The test set data should be ‘future’ data</a:t>
            </a:r>
          </a:p>
          <a:p>
            <a:pPr marL="0" indent="0">
              <a:buNone/>
            </a:pPr>
            <a:endParaRPr lang="en-GB" dirty="0"/>
          </a:p>
          <a:p>
            <a:pPr marL="0" indent="0">
              <a:buNone/>
            </a:pPr>
            <a:r>
              <a:rPr lang="en-GB" dirty="0"/>
              <a:t>We simulate this by selecting data from the end of the available time-frame with a gap</a:t>
            </a:r>
          </a:p>
          <a:p>
            <a:pPr marL="0" indent="0">
              <a:buNone/>
            </a:pPr>
            <a:endParaRPr lang="en-GB" dirty="0"/>
          </a:p>
          <a:p>
            <a:pPr marL="0" indent="0">
              <a:buNone/>
            </a:pPr>
            <a:r>
              <a:rPr lang="en-GB" dirty="0"/>
              <a:t>Use the trained model to predict for this</a:t>
            </a:r>
          </a:p>
          <a:p>
            <a:pPr marL="0" indent="0">
              <a:buNone/>
            </a:pPr>
            <a:endParaRPr lang="en-GB" dirty="0"/>
          </a:p>
          <a:p>
            <a:pPr marL="0" indent="0">
              <a:buNone/>
            </a:pPr>
            <a:r>
              <a:rPr lang="en-GB" dirty="0"/>
              <a:t>More realistic of the model in production</a:t>
            </a:r>
          </a:p>
          <a:p>
            <a:pPr marL="0" indent="0">
              <a:buNone/>
            </a:pPr>
            <a:endParaRPr lang="en-GB" dirty="0"/>
          </a:p>
          <a:p>
            <a:pPr marL="0" indent="0">
              <a:buNone/>
            </a:pPr>
            <a:r>
              <a:rPr lang="en-GB" dirty="0"/>
              <a:t>Gives a conservative estimate of the accuracy </a:t>
            </a:r>
          </a:p>
        </p:txBody>
      </p:sp>
    </p:spTree>
    <p:extLst>
      <p:ext uri="{BB962C8B-B14F-4D97-AF65-F5344CB8AC3E}">
        <p14:creationId xmlns:p14="http://schemas.microsoft.com/office/powerpoint/2010/main" val="2343434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F1772E-8211-4D77-8C72-7EA6D0E27889}"/>
              </a:ext>
            </a:extLst>
          </p:cNvPr>
          <p:cNvSpPr>
            <a:spLocks noGrp="1"/>
          </p:cNvSpPr>
          <p:nvPr>
            <p:ph type="title"/>
          </p:nvPr>
        </p:nvSpPr>
        <p:spPr>
          <a:solidFill>
            <a:schemeClr val="tx1">
              <a:lumMod val="95000"/>
              <a:lumOff val="5000"/>
            </a:schemeClr>
          </a:solidFill>
        </p:spPr>
        <p:txBody>
          <a:bodyPr vert="horz" lIns="324000" tIns="324000" rIns="288000" bIns="324000" rtlCol="0" anchor="ctr">
            <a:normAutofit/>
          </a:bodyPr>
          <a:lstStyle/>
          <a:p>
            <a:r>
              <a:rPr lang="en-GB" b="1" dirty="0">
                <a:ln>
                  <a:solidFill>
                    <a:schemeClr val="bg1"/>
                  </a:solidFill>
                </a:ln>
                <a:solidFill>
                  <a:schemeClr val="bg1"/>
                </a:solidFill>
                <a:latin typeface="Open Sans" panose="020B0606030504020204" pitchFamily="34" charset="0"/>
              </a:rPr>
              <a:t>Validation and test sets</a:t>
            </a:r>
          </a:p>
        </p:txBody>
      </p:sp>
      <p:grpSp>
        <p:nvGrpSpPr>
          <p:cNvPr id="32" name="Group 31">
            <a:extLst>
              <a:ext uri="{FF2B5EF4-FFF2-40B4-BE49-F238E27FC236}">
                <a16:creationId xmlns:a16="http://schemas.microsoft.com/office/drawing/2014/main" id="{9C1003E8-452C-42E5-9697-B4BE3DD06193}"/>
              </a:ext>
            </a:extLst>
          </p:cNvPr>
          <p:cNvGrpSpPr/>
          <p:nvPr/>
        </p:nvGrpSpPr>
        <p:grpSpPr>
          <a:xfrm>
            <a:off x="838200" y="2081237"/>
            <a:ext cx="10515599" cy="536897"/>
            <a:chOff x="838200" y="2567029"/>
            <a:chExt cx="10515599" cy="536897"/>
          </a:xfrm>
        </p:grpSpPr>
        <p:sp>
          <p:nvSpPr>
            <p:cNvPr id="13" name="Rectangle 12">
              <a:extLst>
                <a:ext uri="{FF2B5EF4-FFF2-40B4-BE49-F238E27FC236}">
                  <a16:creationId xmlns:a16="http://schemas.microsoft.com/office/drawing/2014/main" id="{307AD5CD-5260-43A2-99AC-B3D06B1283BD}"/>
                </a:ext>
              </a:extLst>
            </p:cNvPr>
            <p:cNvSpPr/>
            <p:nvPr/>
          </p:nvSpPr>
          <p:spPr>
            <a:xfrm>
              <a:off x="838200" y="2567030"/>
              <a:ext cx="1051560"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FC1DFCD4-FD84-4530-AC60-5866E770451F}"/>
                </a:ext>
              </a:extLst>
            </p:cNvPr>
            <p:cNvSpPr/>
            <p:nvPr/>
          </p:nvSpPr>
          <p:spPr>
            <a:xfrm>
              <a:off x="1889760" y="2567029"/>
              <a:ext cx="205742" cy="5368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57E8845B-63ED-4C7B-9B7D-F95A35C55774}"/>
                </a:ext>
              </a:extLst>
            </p:cNvPr>
            <p:cNvSpPr/>
            <p:nvPr/>
          </p:nvSpPr>
          <p:spPr>
            <a:xfrm>
              <a:off x="2095502" y="2567029"/>
              <a:ext cx="952499"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D8A45B5C-DCB8-4997-824A-696771B3BD21}"/>
                </a:ext>
              </a:extLst>
            </p:cNvPr>
            <p:cNvSpPr/>
            <p:nvPr/>
          </p:nvSpPr>
          <p:spPr>
            <a:xfrm>
              <a:off x="10652758" y="2567029"/>
              <a:ext cx="701041"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FC0BDCAA-BC1B-43CA-80C7-81338BE9184E}"/>
                </a:ext>
              </a:extLst>
            </p:cNvPr>
            <p:cNvSpPr/>
            <p:nvPr/>
          </p:nvSpPr>
          <p:spPr>
            <a:xfrm>
              <a:off x="3947159" y="2567029"/>
              <a:ext cx="297180" cy="5368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5DE0D18E-B568-43CF-BEF8-1B315DA7919D}"/>
                </a:ext>
              </a:extLst>
            </p:cNvPr>
            <p:cNvSpPr/>
            <p:nvPr/>
          </p:nvSpPr>
          <p:spPr>
            <a:xfrm>
              <a:off x="9608819" y="2567029"/>
              <a:ext cx="152398" cy="5368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C2A1AFF3-6718-4482-AC1E-4CA8C1F1FA54}"/>
                </a:ext>
              </a:extLst>
            </p:cNvPr>
            <p:cNvSpPr/>
            <p:nvPr/>
          </p:nvSpPr>
          <p:spPr>
            <a:xfrm>
              <a:off x="9761219" y="2567029"/>
              <a:ext cx="693416"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2B856531-6FE9-4562-9A70-386B23A78828}"/>
                </a:ext>
              </a:extLst>
            </p:cNvPr>
            <p:cNvSpPr/>
            <p:nvPr/>
          </p:nvSpPr>
          <p:spPr>
            <a:xfrm>
              <a:off x="4244342" y="2567029"/>
              <a:ext cx="899154"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B15AD10-740F-42DD-AA21-49F8B1DF42FE}"/>
                </a:ext>
              </a:extLst>
            </p:cNvPr>
            <p:cNvSpPr/>
            <p:nvPr/>
          </p:nvSpPr>
          <p:spPr>
            <a:xfrm>
              <a:off x="5143499" y="2567029"/>
              <a:ext cx="487683" cy="5368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2133FAE-EDED-49CC-A3AA-6BCBF095BC38}"/>
                </a:ext>
              </a:extLst>
            </p:cNvPr>
            <p:cNvSpPr/>
            <p:nvPr/>
          </p:nvSpPr>
          <p:spPr>
            <a:xfrm>
              <a:off x="8862058" y="2567029"/>
              <a:ext cx="205742" cy="5368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24BA86B0-1B47-414D-AA1E-75F3269FC977}"/>
                </a:ext>
              </a:extLst>
            </p:cNvPr>
            <p:cNvSpPr/>
            <p:nvPr/>
          </p:nvSpPr>
          <p:spPr>
            <a:xfrm>
              <a:off x="9067800" y="2567029"/>
              <a:ext cx="541019"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267EAB93-061D-4CEB-9BB2-B0042E7C24D4}"/>
                </a:ext>
              </a:extLst>
            </p:cNvPr>
            <p:cNvSpPr/>
            <p:nvPr/>
          </p:nvSpPr>
          <p:spPr>
            <a:xfrm>
              <a:off x="6027420" y="2567029"/>
              <a:ext cx="388620" cy="5368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42A0BD3A-E83D-488F-AF40-337A405085C1}"/>
                </a:ext>
              </a:extLst>
            </p:cNvPr>
            <p:cNvSpPr/>
            <p:nvPr/>
          </p:nvSpPr>
          <p:spPr>
            <a:xfrm>
              <a:off x="5631180" y="2567029"/>
              <a:ext cx="396238"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B5D8A411-55A4-4C4C-930C-BF16275F6F6E}"/>
                </a:ext>
              </a:extLst>
            </p:cNvPr>
            <p:cNvSpPr/>
            <p:nvPr/>
          </p:nvSpPr>
          <p:spPr>
            <a:xfrm>
              <a:off x="7757160" y="2567029"/>
              <a:ext cx="1104896"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41BA0904-0EAF-41D6-B841-50BE3CCFE654}"/>
                </a:ext>
              </a:extLst>
            </p:cNvPr>
            <p:cNvSpPr/>
            <p:nvPr/>
          </p:nvSpPr>
          <p:spPr>
            <a:xfrm>
              <a:off x="7520940" y="2567029"/>
              <a:ext cx="236218" cy="5368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8E601E39-46B2-4E14-BB69-BFC26A47E452}"/>
                </a:ext>
              </a:extLst>
            </p:cNvPr>
            <p:cNvSpPr/>
            <p:nvPr/>
          </p:nvSpPr>
          <p:spPr>
            <a:xfrm>
              <a:off x="6416039" y="2567029"/>
              <a:ext cx="1104901"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4C6CD4BA-3346-46A0-BC89-D0DCD60A32CC}"/>
                </a:ext>
              </a:extLst>
            </p:cNvPr>
            <p:cNvSpPr/>
            <p:nvPr/>
          </p:nvSpPr>
          <p:spPr>
            <a:xfrm>
              <a:off x="10454636" y="2567029"/>
              <a:ext cx="198123" cy="5368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8AD0758-7C55-474F-9789-F44541E3519C}"/>
                </a:ext>
              </a:extLst>
            </p:cNvPr>
            <p:cNvSpPr/>
            <p:nvPr/>
          </p:nvSpPr>
          <p:spPr>
            <a:xfrm>
              <a:off x="3048001" y="2567029"/>
              <a:ext cx="205742" cy="5368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34DE2DB2-E26C-45FB-9753-EDA25F91D42A}"/>
                </a:ext>
              </a:extLst>
            </p:cNvPr>
            <p:cNvSpPr/>
            <p:nvPr/>
          </p:nvSpPr>
          <p:spPr>
            <a:xfrm>
              <a:off x="3253742" y="2567029"/>
              <a:ext cx="693414"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3" name="Group 32">
            <a:extLst>
              <a:ext uri="{FF2B5EF4-FFF2-40B4-BE49-F238E27FC236}">
                <a16:creationId xmlns:a16="http://schemas.microsoft.com/office/drawing/2014/main" id="{393AE16A-B532-482A-A982-5B3876A459F1}"/>
              </a:ext>
            </a:extLst>
          </p:cNvPr>
          <p:cNvGrpSpPr/>
          <p:nvPr/>
        </p:nvGrpSpPr>
        <p:grpSpPr>
          <a:xfrm>
            <a:off x="838199" y="3008682"/>
            <a:ext cx="10515600" cy="536897"/>
            <a:chOff x="838199" y="2567029"/>
            <a:chExt cx="10515600" cy="536897"/>
          </a:xfrm>
        </p:grpSpPr>
        <p:sp>
          <p:nvSpPr>
            <p:cNvPr id="34" name="Rectangle 33">
              <a:extLst>
                <a:ext uri="{FF2B5EF4-FFF2-40B4-BE49-F238E27FC236}">
                  <a16:creationId xmlns:a16="http://schemas.microsoft.com/office/drawing/2014/main" id="{6AC785FC-879B-4B0B-B1BE-62B3295B6F81}"/>
                </a:ext>
              </a:extLst>
            </p:cNvPr>
            <p:cNvSpPr/>
            <p:nvPr/>
          </p:nvSpPr>
          <p:spPr>
            <a:xfrm>
              <a:off x="838199" y="2567030"/>
              <a:ext cx="5943600"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C27D54C-694F-4F79-9CBC-352C17A23A36}"/>
                </a:ext>
              </a:extLst>
            </p:cNvPr>
            <p:cNvSpPr/>
            <p:nvPr/>
          </p:nvSpPr>
          <p:spPr>
            <a:xfrm>
              <a:off x="10226040" y="2567029"/>
              <a:ext cx="1127759" cy="5368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b="1" dirty="0">
                  <a:solidFill>
                    <a:schemeClr val="tx1">
                      <a:lumMod val="95000"/>
                      <a:lumOff val="5000"/>
                    </a:schemeClr>
                  </a:solidFill>
                </a:rPr>
                <a:t>Test 2</a:t>
              </a:r>
            </a:p>
          </p:txBody>
        </p:sp>
        <p:sp>
          <p:nvSpPr>
            <p:cNvPr id="43" name="Rectangle 42">
              <a:extLst>
                <a:ext uri="{FF2B5EF4-FFF2-40B4-BE49-F238E27FC236}">
                  <a16:creationId xmlns:a16="http://schemas.microsoft.com/office/drawing/2014/main" id="{07F8A10A-D527-4354-B883-CE962802367E}"/>
                </a:ext>
              </a:extLst>
            </p:cNvPr>
            <p:cNvSpPr/>
            <p:nvPr/>
          </p:nvSpPr>
          <p:spPr>
            <a:xfrm>
              <a:off x="9067800" y="2567029"/>
              <a:ext cx="1158239" cy="5368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FDFFDB5C-3B04-43C6-B6F3-15C6CEB78662}"/>
              </a:ext>
            </a:extLst>
          </p:cNvPr>
          <p:cNvGrpSpPr/>
          <p:nvPr/>
        </p:nvGrpSpPr>
        <p:grpSpPr>
          <a:xfrm>
            <a:off x="1017268" y="4265393"/>
            <a:ext cx="2792731" cy="2010177"/>
            <a:chOff x="1451608" y="4294756"/>
            <a:chExt cx="2792731" cy="2010177"/>
          </a:xfrm>
        </p:grpSpPr>
        <p:grpSp>
          <p:nvGrpSpPr>
            <p:cNvPr id="61" name="Group 60">
              <a:extLst>
                <a:ext uri="{FF2B5EF4-FFF2-40B4-BE49-F238E27FC236}">
                  <a16:creationId xmlns:a16="http://schemas.microsoft.com/office/drawing/2014/main" id="{C01FC666-EEB3-452A-98C2-337BF30656E4}"/>
                </a:ext>
              </a:extLst>
            </p:cNvPr>
            <p:cNvGrpSpPr/>
            <p:nvPr/>
          </p:nvGrpSpPr>
          <p:grpSpPr>
            <a:xfrm>
              <a:off x="1456690" y="4294756"/>
              <a:ext cx="2787649" cy="1486899"/>
              <a:chOff x="989330" y="4957169"/>
              <a:chExt cx="2787649" cy="1486899"/>
            </a:xfrm>
          </p:grpSpPr>
          <p:grpSp>
            <p:nvGrpSpPr>
              <p:cNvPr id="56" name="Group 55">
                <a:extLst>
                  <a:ext uri="{FF2B5EF4-FFF2-40B4-BE49-F238E27FC236}">
                    <a16:creationId xmlns:a16="http://schemas.microsoft.com/office/drawing/2014/main" id="{7BABB2DC-C04D-4619-82A2-60B7D81A923A}"/>
                  </a:ext>
                </a:extLst>
              </p:cNvPr>
              <p:cNvGrpSpPr/>
              <p:nvPr/>
            </p:nvGrpSpPr>
            <p:grpSpPr>
              <a:xfrm>
                <a:off x="989330" y="4978400"/>
                <a:ext cx="374650" cy="1465668"/>
                <a:chOff x="838200" y="4539084"/>
                <a:chExt cx="584201" cy="2260584"/>
              </a:xfrm>
            </p:grpSpPr>
            <p:sp>
              <p:nvSpPr>
                <p:cNvPr id="53" name="Rectangle 52">
                  <a:extLst>
                    <a:ext uri="{FF2B5EF4-FFF2-40B4-BE49-F238E27FC236}">
                      <a16:creationId xmlns:a16="http://schemas.microsoft.com/office/drawing/2014/main" id="{0B68DA88-AB95-4114-B29D-36A1A3EAA8BB}"/>
                    </a:ext>
                  </a:extLst>
                </p:cNvPr>
                <p:cNvSpPr/>
                <p:nvPr/>
              </p:nvSpPr>
              <p:spPr>
                <a:xfrm>
                  <a:off x="838200" y="4539084"/>
                  <a:ext cx="584200" cy="53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227820E0-579A-441A-83A8-E4C2F78787C2}"/>
                    </a:ext>
                  </a:extLst>
                </p:cNvPr>
                <p:cNvSpPr/>
                <p:nvPr/>
              </p:nvSpPr>
              <p:spPr>
                <a:xfrm>
                  <a:off x="838200" y="5400928"/>
                  <a:ext cx="584200" cy="5368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9F3880AC-4DEE-4A54-8286-3C8DE8E79D77}"/>
                    </a:ext>
                  </a:extLst>
                </p:cNvPr>
                <p:cNvSpPr/>
                <p:nvPr/>
              </p:nvSpPr>
              <p:spPr>
                <a:xfrm>
                  <a:off x="838201" y="6262772"/>
                  <a:ext cx="584200" cy="5368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grpSp>
            <p:nvGrpSpPr>
              <p:cNvPr id="60" name="Group 59">
                <a:extLst>
                  <a:ext uri="{FF2B5EF4-FFF2-40B4-BE49-F238E27FC236}">
                    <a16:creationId xmlns:a16="http://schemas.microsoft.com/office/drawing/2014/main" id="{7D2A8A94-DF46-48FB-87B6-B9D3249D1C8A}"/>
                  </a:ext>
                </a:extLst>
              </p:cNvPr>
              <p:cNvGrpSpPr/>
              <p:nvPr/>
            </p:nvGrpSpPr>
            <p:grpSpPr>
              <a:xfrm>
                <a:off x="1363979" y="4957169"/>
                <a:ext cx="2413000" cy="1481625"/>
                <a:chOff x="1363979" y="4957169"/>
                <a:chExt cx="2413000" cy="1481625"/>
              </a:xfrm>
            </p:grpSpPr>
            <p:sp>
              <p:nvSpPr>
                <p:cNvPr id="57" name="TextBox 56">
                  <a:extLst>
                    <a:ext uri="{FF2B5EF4-FFF2-40B4-BE49-F238E27FC236}">
                      <a16:creationId xmlns:a16="http://schemas.microsoft.com/office/drawing/2014/main" id="{0B5C0125-8C2E-47AB-BA5A-548A2706EC6C}"/>
                    </a:ext>
                  </a:extLst>
                </p:cNvPr>
                <p:cNvSpPr txBox="1"/>
                <p:nvPr/>
              </p:nvSpPr>
              <p:spPr>
                <a:xfrm>
                  <a:off x="1366523" y="4957169"/>
                  <a:ext cx="2410456" cy="369332"/>
                </a:xfrm>
                <a:prstGeom prst="rect">
                  <a:avLst/>
                </a:prstGeom>
                <a:noFill/>
              </p:spPr>
              <p:txBody>
                <a:bodyPr wrap="square" rtlCol="0">
                  <a:spAutoFit/>
                </a:bodyPr>
                <a:lstStyle/>
                <a:p>
                  <a:r>
                    <a:rPr lang="en-GB" dirty="0"/>
                    <a:t>= Training data</a:t>
                  </a:r>
                </a:p>
              </p:txBody>
            </p:sp>
            <p:sp>
              <p:nvSpPr>
                <p:cNvPr id="58" name="TextBox 57">
                  <a:extLst>
                    <a:ext uri="{FF2B5EF4-FFF2-40B4-BE49-F238E27FC236}">
                      <a16:creationId xmlns:a16="http://schemas.microsoft.com/office/drawing/2014/main" id="{C10AE5A6-6097-4E21-90AB-6851ACEEA103}"/>
                    </a:ext>
                  </a:extLst>
                </p:cNvPr>
                <p:cNvSpPr txBox="1"/>
                <p:nvPr/>
              </p:nvSpPr>
              <p:spPr>
                <a:xfrm>
                  <a:off x="1366523" y="5515953"/>
                  <a:ext cx="2410456" cy="369332"/>
                </a:xfrm>
                <a:prstGeom prst="rect">
                  <a:avLst/>
                </a:prstGeom>
                <a:noFill/>
              </p:spPr>
              <p:txBody>
                <a:bodyPr wrap="square" rtlCol="0">
                  <a:spAutoFit/>
                </a:bodyPr>
                <a:lstStyle/>
                <a:p>
                  <a:r>
                    <a:rPr lang="en-GB" dirty="0"/>
                    <a:t>= Validation data</a:t>
                  </a:r>
                </a:p>
              </p:txBody>
            </p:sp>
            <p:sp>
              <p:nvSpPr>
                <p:cNvPr id="59" name="TextBox 58">
                  <a:extLst>
                    <a:ext uri="{FF2B5EF4-FFF2-40B4-BE49-F238E27FC236}">
                      <a16:creationId xmlns:a16="http://schemas.microsoft.com/office/drawing/2014/main" id="{5F8BCA3D-7C9A-4349-AD16-86C22478D1A7}"/>
                    </a:ext>
                  </a:extLst>
                </p:cNvPr>
                <p:cNvSpPr txBox="1"/>
                <p:nvPr/>
              </p:nvSpPr>
              <p:spPr>
                <a:xfrm>
                  <a:off x="1363979" y="6069462"/>
                  <a:ext cx="2410456" cy="369332"/>
                </a:xfrm>
                <a:prstGeom prst="rect">
                  <a:avLst/>
                </a:prstGeom>
                <a:noFill/>
              </p:spPr>
              <p:txBody>
                <a:bodyPr wrap="square" rtlCol="0">
                  <a:spAutoFit/>
                </a:bodyPr>
                <a:lstStyle/>
                <a:p>
                  <a:r>
                    <a:rPr lang="en-GB" dirty="0"/>
                    <a:t>= Testing data</a:t>
                  </a:r>
                </a:p>
              </p:txBody>
            </p:sp>
          </p:grpSp>
        </p:grpSp>
        <p:sp>
          <p:nvSpPr>
            <p:cNvPr id="62" name="Rectangle 61">
              <a:extLst>
                <a:ext uri="{FF2B5EF4-FFF2-40B4-BE49-F238E27FC236}">
                  <a16:creationId xmlns:a16="http://schemas.microsoft.com/office/drawing/2014/main" id="{6559DEFD-273C-4868-B2A8-E72332B1667D}"/>
                </a:ext>
              </a:extLst>
            </p:cNvPr>
            <p:cNvSpPr/>
            <p:nvPr/>
          </p:nvSpPr>
          <p:spPr>
            <a:xfrm>
              <a:off x="1451608" y="5987063"/>
              <a:ext cx="379731" cy="3178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63" name="TextBox 62">
              <a:extLst>
                <a:ext uri="{FF2B5EF4-FFF2-40B4-BE49-F238E27FC236}">
                  <a16:creationId xmlns:a16="http://schemas.microsoft.com/office/drawing/2014/main" id="{1BDD5139-0022-4DA5-962B-6B9382964A56}"/>
                </a:ext>
              </a:extLst>
            </p:cNvPr>
            <p:cNvSpPr txBox="1"/>
            <p:nvPr/>
          </p:nvSpPr>
          <p:spPr>
            <a:xfrm>
              <a:off x="1831339" y="5935601"/>
              <a:ext cx="2410456" cy="369332"/>
            </a:xfrm>
            <a:prstGeom prst="rect">
              <a:avLst/>
            </a:prstGeom>
            <a:noFill/>
          </p:spPr>
          <p:txBody>
            <a:bodyPr wrap="square" rtlCol="0">
              <a:spAutoFit/>
            </a:bodyPr>
            <a:lstStyle/>
            <a:p>
              <a:r>
                <a:rPr lang="en-GB" dirty="0"/>
                <a:t>= Ignored data</a:t>
              </a:r>
            </a:p>
          </p:txBody>
        </p:sp>
      </p:grpSp>
      <p:sp>
        <p:nvSpPr>
          <p:cNvPr id="65" name="TextBox 64">
            <a:extLst>
              <a:ext uri="{FF2B5EF4-FFF2-40B4-BE49-F238E27FC236}">
                <a16:creationId xmlns:a16="http://schemas.microsoft.com/office/drawing/2014/main" id="{F9515B99-4AC0-45AF-A136-5DD5B0BDAF9B}"/>
              </a:ext>
            </a:extLst>
          </p:cNvPr>
          <p:cNvSpPr txBox="1"/>
          <p:nvPr/>
        </p:nvSpPr>
        <p:spPr>
          <a:xfrm>
            <a:off x="436880" y="3566795"/>
            <a:ext cx="1239520" cy="307777"/>
          </a:xfrm>
          <a:prstGeom prst="rect">
            <a:avLst/>
          </a:prstGeom>
          <a:noFill/>
        </p:spPr>
        <p:txBody>
          <a:bodyPr wrap="square" rtlCol="0">
            <a:spAutoFit/>
          </a:bodyPr>
          <a:lstStyle/>
          <a:p>
            <a:r>
              <a:rPr lang="en-GB" sz="1400" dirty="0"/>
              <a:t>01/01/15</a:t>
            </a:r>
          </a:p>
        </p:txBody>
      </p:sp>
      <p:sp>
        <p:nvSpPr>
          <p:cNvPr id="66" name="TextBox 65">
            <a:extLst>
              <a:ext uri="{FF2B5EF4-FFF2-40B4-BE49-F238E27FC236}">
                <a16:creationId xmlns:a16="http://schemas.microsoft.com/office/drawing/2014/main" id="{69723CE9-942B-4B88-82B1-E5F092B0D883}"/>
              </a:ext>
            </a:extLst>
          </p:cNvPr>
          <p:cNvSpPr txBox="1"/>
          <p:nvPr/>
        </p:nvSpPr>
        <p:spPr>
          <a:xfrm>
            <a:off x="10928349" y="3566795"/>
            <a:ext cx="927100" cy="307777"/>
          </a:xfrm>
          <a:prstGeom prst="rect">
            <a:avLst/>
          </a:prstGeom>
          <a:noFill/>
        </p:spPr>
        <p:txBody>
          <a:bodyPr wrap="square" rtlCol="0">
            <a:spAutoFit/>
          </a:bodyPr>
          <a:lstStyle/>
          <a:p>
            <a:r>
              <a:rPr lang="en-GB" sz="1400" dirty="0"/>
              <a:t>13/11/17</a:t>
            </a:r>
          </a:p>
        </p:txBody>
      </p:sp>
      <p:sp>
        <p:nvSpPr>
          <p:cNvPr id="67" name="TextBox 66">
            <a:extLst>
              <a:ext uri="{FF2B5EF4-FFF2-40B4-BE49-F238E27FC236}">
                <a16:creationId xmlns:a16="http://schemas.microsoft.com/office/drawing/2014/main" id="{93807711-0E1A-4BFD-8722-D7F4B976F1D2}"/>
              </a:ext>
            </a:extLst>
          </p:cNvPr>
          <p:cNvSpPr txBox="1"/>
          <p:nvPr/>
        </p:nvSpPr>
        <p:spPr>
          <a:xfrm>
            <a:off x="8648381" y="3566795"/>
            <a:ext cx="1227455" cy="307777"/>
          </a:xfrm>
          <a:prstGeom prst="rect">
            <a:avLst/>
          </a:prstGeom>
          <a:noFill/>
        </p:spPr>
        <p:txBody>
          <a:bodyPr wrap="square" rtlCol="0">
            <a:spAutoFit/>
          </a:bodyPr>
          <a:lstStyle/>
          <a:p>
            <a:r>
              <a:rPr lang="en-GB" sz="1400" dirty="0"/>
              <a:t>21/06/17</a:t>
            </a:r>
          </a:p>
        </p:txBody>
      </p:sp>
      <p:sp>
        <p:nvSpPr>
          <p:cNvPr id="68" name="TextBox 67">
            <a:extLst>
              <a:ext uri="{FF2B5EF4-FFF2-40B4-BE49-F238E27FC236}">
                <a16:creationId xmlns:a16="http://schemas.microsoft.com/office/drawing/2014/main" id="{EB1847E1-5F05-475A-B36D-948D0E404E12}"/>
              </a:ext>
            </a:extLst>
          </p:cNvPr>
          <p:cNvSpPr txBox="1"/>
          <p:nvPr/>
        </p:nvSpPr>
        <p:spPr>
          <a:xfrm>
            <a:off x="9812018" y="3566795"/>
            <a:ext cx="927100" cy="307777"/>
          </a:xfrm>
          <a:prstGeom prst="rect">
            <a:avLst/>
          </a:prstGeom>
          <a:noFill/>
        </p:spPr>
        <p:txBody>
          <a:bodyPr wrap="square" rtlCol="0">
            <a:spAutoFit/>
          </a:bodyPr>
          <a:lstStyle/>
          <a:p>
            <a:r>
              <a:rPr lang="en-GB" sz="1400" dirty="0"/>
              <a:t>01/11/17</a:t>
            </a:r>
          </a:p>
        </p:txBody>
      </p:sp>
      <p:sp>
        <p:nvSpPr>
          <p:cNvPr id="69" name="Rectangle 68">
            <a:extLst>
              <a:ext uri="{FF2B5EF4-FFF2-40B4-BE49-F238E27FC236}">
                <a16:creationId xmlns:a16="http://schemas.microsoft.com/office/drawing/2014/main" id="{D35C482A-DC23-4558-BC1B-BF8BAB0D84AA}"/>
              </a:ext>
            </a:extLst>
          </p:cNvPr>
          <p:cNvSpPr/>
          <p:nvPr/>
        </p:nvSpPr>
        <p:spPr>
          <a:xfrm>
            <a:off x="7940040" y="3008682"/>
            <a:ext cx="1127759" cy="5368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b="1" dirty="0">
                <a:solidFill>
                  <a:schemeClr val="tx1">
                    <a:lumMod val="95000"/>
                    <a:lumOff val="5000"/>
                  </a:schemeClr>
                </a:solidFill>
              </a:rPr>
              <a:t>Test 1</a:t>
            </a:r>
          </a:p>
        </p:txBody>
      </p:sp>
      <p:sp>
        <p:nvSpPr>
          <p:cNvPr id="71" name="Rectangle 70">
            <a:extLst>
              <a:ext uri="{FF2B5EF4-FFF2-40B4-BE49-F238E27FC236}">
                <a16:creationId xmlns:a16="http://schemas.microsoft.com/office/drawing/2014/main" id="{0F7D7759-3211-4659-9BD2-CC3B117BC84B}"/>
              </a:ext>
            </a:extLst>
          </p:cNvPr>
          <p:cNvSpPr/>
          <p:nvPr/>
        </p:nvSpPr>
        <p:spPr>
          <a:xfrm>
            <a:off x="6781800" y="3008682"/>
            <a:ext cx="1158239" cy="5368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4" name="TextBox 73">
            <a:extLst>
              <a:ext uri="{FF2B5EF4-FFF2-40B4-BE49-F238E27FC236}">
                <a16:creationId xmlns:a16="http://schemas.microsoft.com/office/drawing/2014/main" id="{0822C499-0EF8-46C8-BE62-D73A49150AF3}"/>
              </a:ext>
            </a:extLst>
          </p:cNvPr>
          <p:cNvSpPr txBox="1"/>
          <p:nvPr/>
        </p:nvSpPr>
        <p:spPr>
          <a:xfrm>
            <a:off x="7520940" y="3566795"/>
            <a:ext cx="1227455" cy="307777"/>
          </a:xfrm>
          <a:prstGeom prst="rect">
            <a:avLst/>
          </a:prstGeom>
          <a:noFill/>
        </p:spPr>
        <p:txBody>
          <a:bodyPr wrap="square" rtlCol="0">
            <a:spAutoFit/>
          </a:bodyPr>
          <a:lstStyle/>
          <a:p>
            <a:r>
              <a:rPr lang="en-GB" sz="1400" dirty="0"/>
              <a:t>09/06/17</a:t>
            </a:r>
          </a:p>
        </p:txBody>
      </p:sp>
      <p:sp>
        <p:nvSpPr>
          <p:cNvPr id="46" name="TextBox 45">
            <a:extLst>
              <a:ext uri="{FF2B5EF4-FFF2-40B4-BE49-F238E27FC236}">
                <a16:creationId xmlns:a16="http://schemas.microsoft.com/office/drawing/2014/main" id="{FEE066E6-5B0C-4BF4-930A-6FA992F8BAC5}"/>
              </a:ext>
            </a:extLst>
          </p:cNvPr>
          <p:cNvSpPr txBox="1"/>
          <p:nvPr/>
        </p:nvSpPr>
        <p:spPr>
          <a:xfrm>
            <a:off x="6343925" y="3566795"/>
            <a:ext cx="1227455" cy="307777"/>
          </a:xfrm>
          <a:prstGeom prst="rect">
            <a:avLst/>
          </a:prstGeom>
          <a:noFill/>
        </p:spPr>
        <p:txBody>
          <a:bodyPr wrap="square" rtlCol="0">
            <a:spAutoFit/>
          </a:bodyPr>
          <a:lstStyle/>
          <a:p>
            <a:r>
              <a:rPr lang="en-GB" sz="1400" dirty="0"/>
              <a:t>04/02/17</a:t>
            </a:r>
          </a:p>
        </p:txBody>
      </p:sp>
      <p:cxnSp>
        <p:nvCxnSpPr>
          <p:cNvPr id="3" name="Straight Connector 2">
            <a:extLst>
              <a:ext uri="{FF2B5EF4-FFF2-40B4-BE49-F238E27FC236}">
                <a16:creationId xmlns:a16="http://schemas.microsoft.com/office/drawing/2014/main" id="{C74E49CB-79D4-44B3-97ED-C4CB26B00696}"/>
              </a:ext>
            </a:extLst>
          </p:cNvPr>
          <p:cNvCxnSpPr>
            <a:cxnSpLocks/>
          </p:cNvCxnSpPr>
          <p:nvPr/>
        </p:nvCxnSpPr>
        <p:spPr>
          <a:xfrm>
            <a:off x="838199" y="2081237"/>
            <a:ext cx="0" cy="1464341"/>
          </a:xfrm>
          <a:prstGeom prst="line">
            <a:avLst/>
          </a:prstGeom>
          <a:ln w="25400">
            <a:headEnd type="triangle"/>
            <a:tailEnd type="ova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1CC5EDB-E3C2-4428-846F-FA148426D7D1}"/>
              </a:ext>
            </a:extLst>
          </p:cNvPr>
          <p:cNvCxnSpPr>
            <a:cxnSpLocks/>
          </p:cNvCxnSpPr>
          <p:nvPr/>
        </p:nvCxnSpPr>
        <p:spPr>
          <a:xfrm>
            <a:off x="11353799" y="2081236"/>
            <a:ext cx="0" cy="1464341"/>
          </a:xfrm>
          <a:prstGeom prst="line">
            <a:avLst/>
          </a:prstGeom>
          <a:ln w="25400">
            <a:headEnd type="triangle"/>
            <a:tailEnd type="oval"/>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18932BA-8E5C-4A24-91BD-C5E7CDF47E6A}"/>
              </a:ext>
            </a:extLst>
          </p:cNvPr>
          <p:cNvCxnSpPr>
            <a:cxnSpLocks/>
          </p:cNvCxnSpPr>
          <p:nvPr/>
        </p:nvCxnSpPr>
        <p:spPr>
          <a:xfrm>
            <a:off x="10226039" y="3008682"/>
            <a:ext cx="0" cy="536895"/>
          </a:xfrm>
          <a:prstGeom prst="line">
            <a:avLst/>
          </a:prstGeom>
          <a:ln w="25400">
            <a:headEnd type="triangle"/>
            <a:tailEnd type="oval"/>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C7F94BCF-648F-4C2F-874A-60D218602A43}"/>
              </a:ext>
            </a:extLst>
          </p:cNvPr>
          <p:cNvCxnSpPr>
            <a:cxnSpLocks/>
          </p:cNvCxnSpPr>
          <p:nvPr/>
        </p:nvCxnSpPr>
        <p:spPr>
          <a:xfrm>
            <a:off x="9067799" y="3008682"/>
            <a:ext cx="0" cy="536895"/>
          </a:xfrm>
          <a:prstGeom prst="line">
            <a:avLst/>
          </a:prstGeom>
          <a:ln w="25400">
            <a:headEnd type="triangle"/>
            <a:tailEnd type="oval"/>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6DE3CD47-8C99-41BD-9A55-C65A76666270}"/>
              </a:ext>
            </a:extLst>
          </p:cNvPr>
          <p:cNvCxnSpPr>
            <a:cxnSpLocks/>
          </p:cNvCxnSpPr>
          <p:nvPr/>
        </p:nvCxnSpPr>
        <p:spPr>
          <a:xfrm>
            <a:off x="7933683" y="3008682"/>
            <a:ext cx="0" cy="536895"/>
          </a:xfrm>
          <a:prstGeom prst="line">
            <a:avLst/>
          </a:prstGeom>
          <a:ln w="25400">
            <a:headEnd type="triangle"/>
            <a:tailEnd type="oval"/>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7A7EAB4-369A-423F-A600-7BBD39E7E69B}"/>
              </a:ext>
            </a:extLst>
          </p:cNvPr>
          <p:cNvCxnSpPr>
            <a:cxnSpLocks/>
          </p:cNvCxnSpPr>
          <p:nvPr/>
        </p:nvCxnSpPr>
        <p:spPr>
          <a:xfrm>
            <a:off x="6781799" y="3008682"/>
            <a:ext cx="0" cy="536895"/>
          </a:xfrm>
          <a:prstGeom prst="line">
            <a:avLst/>
          </a:prstGeom>
          <a:ln w="25400">
            <a:headEnd type="triangle"/>
            <a:tail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7667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D5BD-E274-4FF6-8440-2C9D551E90B2}"/>
              </a:ext>
            </a:extLst>
          </p:cNvPr>
          <p:cNvSpPr>
            <a:spLocks noGrp="1"/>
          </p:cNvSpPr>
          <p:nvPr>
            <p:ph type="title"/>
          </p:nvPr>
        </p:nvSpPr>
        <p:spPr/>
        <p:txBody>
          <a:bodyPr>
            <a:normAutofit/>
          </a:bodyPr>
          <a:lstStyle/>
          <a:p>
            <a:r>
              <a:rPr lang="en-GB" dirty="0"/>
              <a:t>Model training, validation and testing</a:t>
            </a:r>
          </a:p>
        </p:txBody>
      </p:sp>
      <p:sp>
        <p:nvSpPr>
          <p:cNvPr id="3" name="Content Placeholder 2">
            <a:extLst>
              <a:ext uri="{FF2B5EF4-FFF2-40B4-BE49-F238E27FC236}">
                <a16:creationId xmlns:a16="http://schemas.microsoft.com/office/drawing/2014/main" id="{F9DD3784-5E61-435C-9887-C0EADF3BB4B7}"/>
              </a:ext>
            </a:extLst>
          </p:cNvPr>
          <p:cNvSpPr>
            <a:spLocks noGrp="1"/>
          </p:cNvSpPr>
          <p:nvPr>
            <p:ph idx="1"/>
          </p:nvPr>
        </p:nvSpPr>
        <p:spPr/>
        <p:txBody>
          <a:bodyPr>
            <a:normAutofit/>
          </a:bodyPr>
          <a:lstStyle/>
          <a:p>
            <a:pPr marL="0" indent="0">
              <a:buNone/>
            </a:pPr>
            <a:r>
              <a:rPr lang="en-GB" dirty="0"/>
              <a:t>Train with cross validation to find best parameters</a:t>
            </a:r>
          </a:p>
          <a:p>
            <a:pPr marL="0" indent="0">
              <a:buNone/>
            </a:pPr>
            <a:endParaRPr lang="en-GB" dirty="0"/>
          </a:p>
          <a:p>
            <a:pPr marL="0" indent="0">
              <a:buNone/>
            </a:pPr>
            <a:r>
              <a:rPr lang="en-GB" dirty="0"/>
              <a:t>Assess overfitting on validation set</a:t>
            </a:r>
          </a:p>
          <a:p>
            <a:pPr marL="0" indent="0">
              <a:buNone/>
            </a:pPr>
            <a:endParaRPr lang="en-GB" dirty="0"/>
          </a:p>
          <a:p>
            <a:pPr marL="0" indent="0">
              <a:buNone/>
            </a:pPr>
            <a:r>
              <a:rPr lang="en-GB" dirty="0"/>
              <a:t>Retrain with best parameters on training data set</a:t>
            </a:r>
          </a:p>
          <a:p>
            <a:pPr marL="0" indent="0">
              <a:buNone/>
            </a:pPr>
            <a:endParaRPr lang="en-GB" dirty="0"/>
          </a:p>
          <a:p>
            <a:pPr marL="0" indent="0">
              <a:buNone/>
            </a:pPr>
            <a:r>
              <a:rPr lang="en-GB" dirty="0"/>
              <a:t>Evaluate performance on test data sets</a:t>
            </a:r>
          </a:p>
          <a:p>
            <a:pPr marL="0" indent="0">
              <a:buNone/>
            </a:pPr>
            <a:endParaRPr lang="en-GB" dirty="0"/>
          </a:p>
        </p:txBody>
      </p:sp>
    </p:spTree>
    <p:extLst>
      <p:ext uri="{BB962C8B-B14F-4D97-AF65-F5344CB8AC3E}">
        <p14:creationId xmlns:p14="http://schemas.microsoft.com/office/powerpoint/2010/main" val="2489890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FF224-3F06-4587-954B-EFA66C4DEF6F}"/>
              </a:ext>
            </a:extLst>
          </p:cNvPr>
          <p:cNvSpPr>
            <a:spLocks noGrp="1"/>
          </p:cNvSpPr>
          <p:nvPr>
            <p:ph type="title"/>
          </p:nvPr>
        </p:nvSpPr>
        <p:spPr/>
        <p:txBody>
          <a:bodyPr/>
          <a:lstStyle/>
          <a:p>
            <a:r>
              <a:rPr lang="en-GB" dirty="0"/>
              <a:t>How does this relate to Big Data?</a:t>
            </a:r>
          </a:p>
        </p:txBody>
      </p:sp>
      <p:sp>
        <p:nvSpPr>
          <p:cNvPr id="3" name="Text Placeholder 2">
            <a:extLst>
              <a:ext uri="{FF2B5EF4-FFF2-40B4-BE49-F238E27FC236}">
                <a16:creationId xmlns:a16="http://schemas.microsoft.com/office/drawing/2014/main" id="{02A82299-ECB5-4EC0-8E6A-DC7FD384841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19937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036DA-39EB-4B18-BD00-691D4D60D5FD}"/>
              </a:ext>
            </a:extLst>
          </p:cNvPr>
          <p:cNvSpPr>
            <a:spLocks noGrp="1"/>
          </p:cNvSpPr>
          <p:nvPr>
            <p:ph type="title"/>
          </p:nvPr>
        </p:nvSpPr>
        <p:spPr/>
        <p:txBody>
          <a:bodyPr/>
          <a:lstStyle/>
          <a:p>
            <a:r>
              <a:rPr lang="en-GB" dirty="0"/>
              <a:t>Who am I?</a:t>
            </a:r>
          </a:p>
        </p:txBody>
      </p:sp>
      <p:sp>
        <p:nvSpPr>
          <p:cNvPr id="3" name="Content Placeholder 2">
            <a:extLst>
              <a:ext uri="{FF2B5EF4-FFF2-40B4-BE49-F238E27FC236}">
                <a16:creationId xmlns:a16="http://schemas.microsoft.com/office/drawing/2014/main" id="{9EEE5E17-B961-47E1-B975-E31637E179FC}"/>
              </a:ext>
            </a:extLst>
          </p:cNvPr>
          <p:cNvSpPr>
            <a:spLocks noGrp="1"/>
          </p:cNvSpPr>
          <p:nvPr>
            <p:ph idx="1"/>
          </p:nvPr>
        </p:nvSpPr>
        <p:spPr/>
        <p:txBody>
          <a:bodyPr/>
          <a:lstStyle/>
          <a:p>
            <a:r>
              <a:rPr lang="en-GB" dirty="0"/>
              <a:t>Andy Cross; </a:t>
            </a:r>
            <a:r>
              <a:rPr lang="en-GB" dirty="0">
                <a:hlinkClick r:id="rId2"/>
              </a:rPr>
              <a:t>andy@elastacloud.com</a:t>
            </a:r>
            <a:r>
              <a:rPr lang="en-GB" dirty="0"/>
              <a:t>; @</a:t>
            </a:r>
            <a:r>
              <a:rPr lang="en-GB" dirty="0" err="1"/>
              <a:t>andyelastacloud</a:t>
            </a:r>
            <a:r>
              <a:rPr lang="en-GB" dirty="0"/>
              <a:t> </a:t>
            </a:r>
          </a:p>
          <a:p>
            <a:endParaRPr lang="en-GB" dirty="0"/>
          </a:p>
          <a:p>
            <a:r>
              <a:rPr lang="en-GB" dirty="0"/>
              <a:t>Microsoft Regional Director</a:t>
            </a:r>
          </a:p>
          <a:p>
            <a:r>
              <a:rPr lang="en-GB" dirty="0"/>
              <a:t>Azure MVP for 7 years</a:t>
            </a:r>
          </a:p>
          <a:p>
            <a:endParaRPr lang="en-GB" dirty="0"/>
          </a:p>
          <a:p>
            <a:r>
              <a:rPr lang="en-GB" dirty="0"/>
              <a:t>Co-Founder of Elastacloud, an international Microsoft Gold Partner specialising in data</a:t>
            </a:r>
          </a:p>
        </p:txBody>
      </p:sp>
    </p:spTree>
    <p:extLst>
      <p:ext uri="{BB962C8B-B14F-4D97-AF65-F5344CB8AC3E}">
        <p14:creationId xmlns:p14="http://schemas.microsoft.com/office/powerpoint/2010/main" val="1554746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447DFF-0A55-46D4-B43F-F6BF76A3AB1F}"/>
              </a:ext>
            </a:extLst>
          </p:cNvPr>
          <p:cNvSpPr>
            <a:spLocks noGrp="1"/>
          </p:cNvSpPr>
          <p:nvPr>
            <p:ph type="title"/>
          </p:nvPr>
        </p:nvSpPr>
        <p:spPr/>
        <p:txBody>
          <a:bodyPr/>
          <a:lstStyle/>
          <a:p>
            <a:r>
              <a:rPr lang="en-GB" dirty="0"/>
              <a:t>Distributed Computing</a:t>
            </a:r>
          </a:p>
        </p:txBody>
      </p:sp>
      <p:sp>
        <p:nvSpPr>
          <p:cNvPr id="5" name="Content Placeholder 4">
            <a:extLst>
              <a:ext uri="{FF2B5EF4-FFF2-40B4-BE49-F238E27FC236}">
                <a16:creationId xmlns:a16="http://schemas.microsoft.com/office/drawing/2014/main" id="{C85AB83C-CD43-4987-9383-2AA8511AE804}"/>
              </a:ext>
            </a:extLst>
          </p:cNvPr>
          <p:cNvSpPr>
            <a:spLocks noGrp="1"/>
          </p:cNvSpPr>
          <p:nvPr>
            <p:ph idx="1"/>
          </p:nvPr>
        </p:nvSpPr>
        <p:spPr/>
        <p:txBody>
          <a:bodyPr/>
          <a:lstStyle/>
          <a:p>
            <a:r>
              <a:rPr lang="en-GB" dirty="0"/>
              <a:t>Break a larger problem into smaller tasks</a:t>
            </a:r>
          </a:p>
          <a:p>
            <a:r>
              <a:rPr lang="en-GB" dirty="0"/>
              <a:t>Distribute tasks around multiple computation hosts</a:t>
            </a:r>
          </a:p>
          <a:p>
            <a:r>
              <a:rPr lang="en-GB" dirty="0"/>
              <a:t>Aggregate results into an overall result</a:t>
            </a:r>
          </a:p>
          <a:p>
            <a:endParaRPr lang="en-GB" dirty="0"/>
          </a:p>
          <a:p>
            <a:r>
              <a:rPr lang="en-GB" dirty="0"/>
              <a:t>Types of Distributed Compute</a:t>
            </a:r>
          </a:p>
          <a:p>
            <a:pPr lvl="1"/>
            <a:r>
              <a:rPr lang="en-GB" dirty="0"/>
              <a:t>HPC – Compute Bound</a:t>
            </a:r>
          </a:p>
          <a:p>
            <a:pPr lvl="1"/>
            <a:r>
              <a:rPr lang="en-GB" dirty="0"/>
              <a:t>Big Data – IO Bound</a:t>
            </a:r>
          </a:p>
          <a:p>
            <a:pPr lvl="1"/>
            <a:endParaRPr lang="en-GB" dirty="0"/>
          </a:p>
          <a:p>
            <a:r>
              <a:rPr lang="en-GB" dirty="0"/>
              <a:t>Big Data – Database free at scale IO over flat files</a:t>
            </a:r>
          </a:p>
        </p:txBody>
      </p:sp>
    </p:spTree>
    <p:extLst>
      <p:ext uri="{BB962C8B-B14F-4D97-AF65-F5344CB8AC3E}">
        <p14:creationId xmlns:p14="http://schemas.microsoft.com/office/powerpoint/2010/main" val="611178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5742E-B7B3-48E0-82E3-C09154297F5F}"/>
              </a:ext>
            </a:extLst>
          </p:cNvPr>
          <p:cNvSpPr>
            <a:spLocks noGrp="1"/>
          </p:cNvSpPr>
          <p:nvPr>
            <p:ph type="title"/>
          </p:nvPr>
        </p:nvSpPr>
        <p:spPr/>
        <p:txBody>
          <a:bodyPr/>
          <a:lstStyle/>
          <a:p>
            <a:r>
              <a:rPr lang="en-GB" dirty="0"/>
              <a:t>Freed of historic constraints</a:t>
            </a:r>
          </a:p>
        </p:txBody>
      </p:sp>
      <p:sp>
        <p:nvSpPr>
          <p:cNvPr id="3" name="Content Placeholder 2">
            <a:extLst>
              <a:ext uri="{FF2B5EF4-FFF2-40B4-BE49-F238E27FC236}">
                <a16:creationId xmlns:a16="http://schemas.microsoft.com/office/drawing/2014/main" id="{DBB3FD3C-B077-4E05-A525-9ACF2F7373AB}"/>
              </a:ext>
            </a:extLst>
          </p:cNvPr>
          <p:cNvSpPr>
            <a:spLocks noGrp="1"/>
          </p:cNvSpPr>
          <p:nvPr>
            <p:ph idx="1"/>
          </p:nvPr>
        </p:nvSpPr>
        <p:spPr/>
        <p:txBody>
          <a:bodyPr/>
          <a:lstStyle/>
          <a:p>
            <a:r>
              <a:rPr lang="en-GB" dirty="0"/>
              <a:t>Algorithms such as we’ll see tonight are not new</a:t>
            </a:r>
          </a:p>
          <a:p>
            <a:pPr lvl="1"/>
            <a:r>
              <a:rPr lang="en-GB" dirty="0"/>
              <a:t>From the 1960s many</a:t>
            </a:r>
          </a:p>
          <a:p>
            <a:pPr lvl="1"/>
            <a:endParaRPr lang="en-GB" dirty="0"/>
          </a:p>
          <a:p>
            <a:r>
              <a:rPr lang="en-GB" dirty="0"/>
              <a:t>The difference is the ability to show the algorithm more examples</a:t>
            </a:r>
          </a:p>
          <a:p>
            <a:endParaRPr lang="en-GB" dirty="0"/>
          </a:p>
          <a:p>
            <a:r>
              <a:rPr lang="en-GB" dirty="0"/>
              <a:t>Removing IO bounds gives us access to more data</a:t>
            </a:r>
          </a:p>
          <a:p>
            <a:r>
              <a:rPr lang="en-GB" dirty="0"/>
              <a:t>Removing CPU bounds allows us to compute over larger domains</a:t>
            </a:r>
          </a:p>
        </p:txBody>
      </p:sp>
    </p:spTree>
    <p:extLst>
      <p:ext uri="{BB962C8B-B14F-4D97-AF65-F5344CB8AC3E}">
        <p14:creationId xmlns:p14="http://schemas.microsoft.com/office/powerpoint/2010/main" val="3057229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8DB8F-224E-4280-866C-3B49E142D8D9}"/>
              </a:ext>
            </a:extLst>
          </p:cNvPr>
          <p:cNvSpPr>
            <a:spLocks noGrp="1"/>
          </p:cNvSpPr>
          <p:nvPr>
            <p:ph type="title"/>
          </p:nvPr>
        </p:nvSpPr>
        <p:spPr/>
        <p:txBody>
          <a:bodyPr/>
          <a:lstStyle/>
          <a:p>
            <a:r>
              <a:rPr lang="en-GB" dirty="0"/>
              <a:t>Azure Services for Distributed Compute</a:t>
            </a:r>
          </a:p>
        </p:txBody>
      </p:sp>
      <p:sp>
        <p:nvSpPr>
          <p:cNvPr id="3" name="Content Placeholder 2">
            <a:extLst>
              <a:ext uri="{FF2B5EF4-FFF2-40B4-BE49-F238E27FC236}">
                <a16:creationId xmlns:a16="http://schemas.microsoft.com/office/drawing/2014/main" id="{37017A07-591B-40A4-A6E8-E6B2DCB944A3}"/>
              </a:ext>
            </a:extLst>
          </p:cNvPr>
          <p:cNvSpPr>
            <a:spLocks noGrp="1"/>
          </p:cNvSpPr>
          <p:nvPr>
            <p:ph idx="1"/>
          </p:nvPr>
        </p:nvSpPr>
        <p:spPr/>
        <p:txBody>
          <a:bodyPr/>
          <a:lstStyle/>
          <a:p>
            <a:r>
              <a:rPr lang="en-GB" dirty="0"/>
              <a:t>Azure Batch</a:t>
            </a:r>
          </a:p>
          <a:p>
            <a:r>
              <a:rPr lang="en-GB" dirty="0"/>
              <a:t>Azure HDInsight</a:t>
            </a:r>
          </a:p>
          <a:p>
            <a:r>
              <a:rPr lang="en-GB" dirty="0"/>
              <a:t>Azure Databricks</a:t>
            </a:r>
          </a:p>
          <a:p>
            <a:endParaRPr lang="en-GB" dirty="0"/>
          </a:p>
          <a:p>
            <a:r>
              <a:rPr lang="en-GB" dirty="0"/>
              <a:t>Bring your own </a:t>
            </a:r>
            <a:r>
              <a:rPr lang="en-GB" dirty="0" err="1"/>
              <a:t>partitioner</a:t>
            </a:r>
            <a:endParaRPr lang="en-GB" dirty="0"/>
          </a:p>
          <a:p>
            <a:pPr lvl="1"/>
            <a:r>
              <a:rPr lang="en-GB" dirty="0"/>
              <a:t>Azure Functions</a:t>
            </a:r>
          </a:p>
          <a:p>
            <a:pPr lvl="1"/>
            <a:r>
              <a:rPr lang="en-GB" dirty="0"/>
              <a:t>Azure Service Fabric (Mesh)</a:t>
            </a:r>
          </a:p>
          <a:p>
            <a:pPr lvl="1"/>
            <a:r>
              <a:rPr lang="en-GB" dirty="0"/>
              <a:t>Virtual Machines</a:t>
            </a:r>
          </a:p>
          <a:p>
            <a:pPr lvl="1"/>
            <a:r>
              <a:rPr lang="en-GB" dirty="0"/>
              <a:t>ACS/AKS</a:t>
            </a:r>
          </a:p>
        </p:txBody>
      </p:sp>
    </p:spTree>
    <p:extLst>
      <p:ext uri="{BB962C8B-B14F-4D97-AF65-F5344CB8AC3E}">
        <p14:creationId xmlns:p14="http://schemas.microsoft.com/office/powerpoint/2010/main" val="2032974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4F5BA-765F-41E0-9701-2C2CD9EC85EF}"/>
              </a:ext>
            </a:extLst>
          </p:cNvPr>
          <p:cNvSpPr>
            <a:spLocks noGrp="1"/>
          </p:cNvSpPr>
          <p:nvPr>
            <p:ph type="title"/>
          </p:nvPr>
        </p:nvSpPr>
        <p:spPr/>
        <p:txBody>
          <a:bodyPr/>
          <a:lstStyle/>
          <a:p>
            <a:r>
              <a:rPr lang="en-GB" dirty="0"/>
              <a:t>Azure Services for ML</a:t>
            </a:r>
          </a:p>
        </p:txBody>
      </p:sp>
      <p:sp>
        <p:nvSpPr>
          <p:cNvPr id="3" name="Text Placeholder 2">
            <a:extLst>
              <a:ext uri="{FF2B5EF4-FFF2-40B4-BE49-F238E27FC236}">
                <a16:creationId xmlns:a16="http://schemas.microsoft.com/office/drawing/2014/main" id="{C81A577F-F3D1-4338-8B14-CA5A00ED3A6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706115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A7AD0-DB54-41FA-A393-D29C481E4B8B}"/>
              </a:ext>
            </a:extLst>
          </p:cNvPr>
          <p:cNvSpPr>
            <a:spLocks noGrp="1"/>
          </p:cNvSpPr>
          <p:nvPr>
            <p:ph type="title"/>
          </p:nvPr>
        </p:nvSpPr>
        <p:spPr/>
        <p:txBody>
          <a:bodyPr/>
          <a:lstStyle/>
          <a:p>
            <a:r>
              <a:rPr lang="en-GB" dirty="0"/>
              <a:t>Various places for ML</a:t>
            </a:r>
          </a:p>
        </p:txBody>
      </p:sp>
      <p:sp>
        <p:nvSpPr>
          <p:cNvPr id="3" name="Content Placeholder 2">
            <a:extLst>
              <a:ext uri="{FF2B5EF4-FFF2-40B4-BE49-F238E27FC236}">
                <a16:creationId xmlns:a16="http://schemas.microsoft.com/office/drawing/2014/main" id="{06519FA1-D5E5-4825-89C3-0F6F67FFDED9}"/>
              </a:ext>
            </a:extLst>
          </p:cNvPr>
          <p:cNvSpPr>
            <a:spLocks noGrp="1"/>
          </p:cNvSpPr>
          <p:nvPr>
            <p:ph sz="half" idx="1"/>
          </p:nvPr>
        </p:nvSpPr>
        <p:spPr/>
        <p:txBody>
          <a:bodyPr>
            <a:normAutofit fontScale="92500" lnSpcReduction="10000"/>
          </a:bodyPr>
          <a:lstStyle/>
          <a:p>
            <a:r>
              <a:rPr lang="en-GB" dirty="0"/>
              <a:t>Azure Databricks</a:t>
            </a:r>
          </a:p>
          <a:p>
            <a:r>
              <a:rPr lang="en-GB" dirty="0"/>
              <a:t>Azure HDInsight</a:t>
            </a:r>
          </a:p>
          <a:p>
            <a:r>
              <a:rPr lang="en-GB" dirty="0"/>
              <a:t>Azure Data Lake Analytics</a:t>
            </a:r>
          </a:p>
          <a:p>
            <a:r>
              <a:rPr lang="en-GB" dirty="0"/>
              <a:t>Azure ML </a:t>
            </a:r>
          </a:p>
          <a:p>
            <a:pPr lvl="1"/>
            <a:r>
              <a:rPr lang="en-GB" dirty="0"/>
              <a:t>V1</a:t>
            </a:r>
          </a:p>
          <a:p>
            <a:pPr lvl="1"/>
            <a:r>
              <a:rPr lang="en-GB" dirty="0"/>
              <a:t>V2 with Workbench</a:t>
            </a:r>
          </a:p>
          <a:p>
            <a:pPr lvl="1"/>
            <a:r>
              <a:rPr lang="en-GB" dirty="0"/>
              <a:t>V2 RC no Workbench</a:t>
            </a:r>
          </a:p>
          <a:p>
            <a:r>
              <a:rPr lang="en-GB" dirty="0"/>
              <a:t>R/Python in many hosts</a:t>
            </a:r>
          </a:p>
          <a:p>
            <a:pPr lvl="1"/>
            <a:r>
              <a:rPr lang="en-GB" dirty="0"/>
              <a:t>Functions</a:t>
            </a:r>
          </a:p>
          <a:p>
            <a:pPr lvl="1"/>
            <a:r>
              <a:rPr lang="en-GB" dirty="0"/>
              <a:t>Batch</a:t>
            </a:r>
          </a:p>
          <a:p>
            <a:pPr lvl="1"/>
            <a:r>
              <a:rPr lang="en-GB" dirty="0"/>
              <a:t>SQL Database</a:t>
            </a:r>
          </a:p>
        </p:txBody>
      </p:sp>
      <p:sp>
        <p:nvSpPr>
          <p:cNvPr id="4" name="Content Placeholder 3">
            <a:extLst>
              <a:ext uri="{FF2B5EF4-FFF2-40B4-BE49-F238E27FC236}">
                <a16:creationId xmlns:a16="http://schemas.microsoft.com/office/drawing/2014/main" id="{952CA729-5D10-4EA9-A683-956EF866913E}"/>
              </a:ext>
            </a:extLst>
          </p:cNvPr>
          <p:cNvSpPr>
            <a:spLocks noGrp="1"/>
          </p:cNvSpPr>
          <p:nvPr>
            <p:ph sz="half" idx="2"/>
          </p:nvPr>
        </p:nvSpPr>
        <p:spPr/>
        <p:txBody>
          <a:bodyPr>
            <a:normAutofit fontScale="92500" lnSpcReduction="10000"/>
          </a:bodyPr>
          <a:lstStyle/>
          <a:p>
            <a:r>
              <a:rPr lang="en-GB" dirty="0"/>
              <a:t>C# and dotnet hosted in many places</a:t>
            </a:r>
          </a:p>
          <a:p>
            <a:pPr lvl="1"/>
            <a:endParaRPr lang="en-GB" dirty="0"/>
          </a:p>
          <a:p>
            <a:r>
              <a:rPr lang="en-GB" dirty="0"/>
              <a:t>Typical Azure DevOps pipelines more mature for .NET</a:t>
            </a:r>
          </a:p>
          <a:p>
            <a:endParaRPr lang="en-GB" dirty="0"/>
          </a:p>
          <a:p>
            <a:endParaRPr lang="en-GB" dirty="0"/>
          </a:p>
        </p:txBody>
      </p:sp>
    </p:spTree>
    <p:extLst>
      <p:ext uri="{BB962C8B-B14F-4D97-AF65-F5344CB8AC3E}">
        <p14:creationId xmlns:p14="http://schemas.microsoft.com/office/powerpoint/2010/main" val="3133528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A00A3C-A59D-4E58-9608-D3E0C4D6B392}"/>
              </a:ext>
            </a:extLst>
          </p:cNvPr>
          <p:cNvSpPr>
            <a:spLocks noGrp="1"/>
          </p:cNvSpPr>
          <p:nvPr>
            <p:ph type="title"/>
          </p:nvPr>
        </p:nvSpPr>
        <p:spPr/>
        <p:txBody>
          <a:bodyPr/>
          <a:lstStyle/>
          <a:p>
            <a:r>
              <a:rPr lang="en-GB" dirty="0"/>
              <a:t>Azure Databricks </a:t>
            </a:r>
          </a:p>
        </p:txBody>
      </p:sp>
      <p:sp>
        <p:nvSpPr>
          <p:cNvPr id="6" name="Content Placeholder 5">
            <a:extLst>
              <a:ext uri="{FF2B5EF4-FFF2-40B4-BE49-F238E27FC236}">
                <a16:creationId xmlns:a16="http://schemas.microsoft.com/office/drawing/2014/main" id="{71521B6A-B9FE-4C3B-874D-67E217838036}"/>
              </a:ext>
            </a:extLst>
          </p:cNvPr>
          <p:cNvSpPr>
            <a:spLocks noGrp="1"/>
          </p:cNvSpPr>
          <p:nvPr>
            <p:ph idx="1"/>
          </p:nvPr>
        </p:nvSpPr>
        <p:spPr/>
        <p:txBody>
          <a:bodyPr/>
          <a:lstStyle/>
          <a:p>
            <a:r>
              <a:rPr lang="en-GB" dirty="0"/>
              <a:t>Databricks Spark hosted as SaaS on Azure</a:t>
            </a:r>
          </a:p>
          <a:p>
            <a:r>
              <a:rPr lang="en-GB" dirty="0"/>
              <a:t>Focussed on collaboration between data scientists and data engineers </a:t>
            </a:r>
          </a:p>
          <a:p>
            <a:r>
              <a:rPr lang="en-GB" dirty="0"/>
              <a:t>Powered by Apache Spark </a:t>
            </a:r>
          </a:p>
          <a:p>
            <a:r>
              <a:rPr lang="en-GB" dirty="0"/>
              <a:t>Dev in:</a:t>
            </a:r>
          </a:p>
          <a:p>
            <a:pPr lvl="1"/>
            <a:r>
              <a:rPr lang="en-GB" dirty="0"/>
              <a:t>Scala</a:t>
            </a:r>
          </a:p>
          <a:p>
            <a:pPr lvl="1"/>
            <a:r>
              <a:rPr lang="en-GB" dirty="0"/>
              <a:t>Python</a:t>
            </a:r>
          </a:p>
          <a:p>
            <a:pPr lvl="1"/>
            <a:r>
              <a:rPr lang="en-GB" dirty="0"/>
              <a:t>Spark-SQL</a:t>
            </a:r>
          </a:p>
          <a:p>
            <a:pPr lvl="1"/>
            <a:r>
              <a:rPr lang="en-GB" dirty="0"/>
              <a:t>More?</a:t>
            </a:r>
          </a:p>
          <a:p>
            <a:pPr lvl="1"/>
            <a:endParaRPr lang="en-GB" dirty="0"/>
          </a:p>
        </p:txBody>
      </p:sp>
    </p:spTree>
    <p:extLst>
      <p:ext uri="{BB962C8B-B14F-4D97-AF65-F5344CB8AC3E}">
        <p14:creationId xmlns:p14="http://schemas.microsoft.com/office/powerpoint/2010/main" val="2574604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D56C-0D07-0B48-8AE0-D868B0052C1C}"/>
              </a:ext>
            </a:extLst>
          </p:cNvPr>
          <p:cNvSpPr>
            <a:spLocks noGrp="1"/>
          </p:cNvSpPr>
          <p:nvPr>
            <p:ph type="title"/>
          </p:nvPr>
        </p:nvSpPr>
        <p:spPr/>
        <p:txBody>
          <a:bodyPr/>
          <a:lstStyle/>
          <a:p>
            <a:r>
              <a:rPr lang="en-US" dirty="0"/>
              <a:t>Collaboration in Databricks</a:t>
            </a:r>
            <a:endParaRPr lang="en-GB" dirty="0"/>
          </a:p>
        </p:txBody>
      </p:sp>
      <p:sp>
        <p:nvSpPr>
          <p:cNvPr id="3" name="Content Placeholder 2">
            <a:extLst>
              <a:ext uri="{FF2B5EF4-FFF2-40B4-BE49-F238E27FC236}">
                <a16:creationId xmlns:a16="http://schemas.microsoft.com/office/drawing/2014/main" id="{E5958C5E-DF81-EB41-9183-C0261DBE70D9}"/>
              </a:ext>
            </a:extLst>
          </p:cNvPr>
          <p:cNvSpPr>
            <a:spLocks noGrp="1"/>
          </p:cNvSpPr>
          <p:nvPr>
            <p:ph idx="1"/>
          </p:nvPr>
        </p:nvSpPr>
        <p:spPr>
          <a:xfrm>
            <a:off x="838200" y="1825625"/>
            <a:ext cx="6168992" cy="4351338"/>
          </a:xfrm>
        </p:spPr>
        <p:txBody>
          <a:bodyPr>
            <a:normAutofit/>
          </a:bodyPr>
          <a:lstStyle/>
          <a:p>
            <a:pPr marL="0" indent="0">
              <a:buNone/>
            </a:pPr>
            <a:endParaRPr lang="en-US" sz="2000" dirty="0"/>
          </a:p>
          <a:p>
            <a:pPr marL="0" indent="0">
              <a:buNone/>
            </a:pPr>
            <a:r>
              <a:rPr lang="en-US" sz="2000" dirty="0"/>
              <a:t>Collaborative Editing</a:t>
            </a:r>
          </a:p>
          <a:p>
            <a:pPr marL="0" indent="0">
              <a:buNone/>
            </a:pPr>
            <a:r>
              <a:rPr lang="en-US" sz="2000" dirty="0"/>
              <a:t> </a:t>
            </a:r>
          </a:p>
          <a:p>
            <a:pPr marL="0" indent="0">
              <a:buNone/>
            </a:pPr>
            <a:r>
              <a:rPr lang="en-US" sz="2000" dirty="0"/>
              <a:t>Switch between Scala, Python, R &amp; SQL</a:t>
            </a:r>
          </a:p>
          <a:p>
            <a:pPr marL="0" indent="0">
              <a:buNone/>
            </a:pPr>
            <a:endParaRPr lang="en-US" sz="2000" dirty="0"/>
          </a:p>
          <a:p>
            <a:pPr marL="0" indent="0">
              <a:buNone/>
            </a:pPr>
            <a:r>
              <a:rPr lang="en-US" sz="2000" dirty="0"/>
              <a:t>On notebook comments</a:t>
            </a:r>
          </a:p>
          <a:p>
            <a:pPr marL="0" indent="0">
              <a:buNone/>
            </a:pPr>
            <a:endParaRPr lang="en-US" sz="2000" dirty="0"/>
          </a:p>
          <a:p>
            <a:pPr marL="0" indent="0">
              <a:buNone/>
            </a:pPr>
            <a:r>
              <a:rPr lang="en-US" sz="2000" dirty="0"/>
              <a:t>Link notebooks with GitHub </a:t>
            </a:r>
          </a:p>
        </p:txBody>
      </p:sp>
      <p:pic>
        <p:nvPicPr>
          <p:cNvPr id="4" name="Picture 3">
            <a:extLst>
              <a:ext uri="{FF2B5EF4-FFF2-40B4-BE49-F238E27FC236}">
                <a16:creationId xmlns:a16="http://schemas.microsoft.com/office/drawing/2014/main" id="{D97C9A97-7871-374E-832C-5C28DD7AF4B4}"/>
              </a:ext>
            </a:extLst>
          </p:cNvPr>
          <p:cNvPicPr>
            <a:picLocks noChangeAspect="1"/>
          </p:cNvPicPr>
          <p:nvPr/>
        </p:nvPicPr>
        <p:blipFill>
          <a:blip r:embed="rId3"/>
          <a:stretch>
            <a:fillRect/>
          </a:stretch>
        </p:blipFill>
        <p:spPr>
          <a:xfrm>
            <a:off x="8133347" y="1507808"/>
            <a:ext cx="3431145" cy="1139140"/>
          </a:xfrm>
          <a:prstGeom prst="rect">
            <a:avLst/>
          </a:prstGeom>
        </p:spPr>
      </p:pic>
      <p:pic>
        <p:nvPicPr>
          <p:cNvPr id="5" name="Picture 4">
            <a:extLst>
              <a:ext uri="{FF2B5EF4-FFF2-40B4-BE49-F238E27FC236}">
                <a16:creationId xmlns:a16="http://schemas.microsoft.com/office/drawing/2014/main" id="{26F555D6-85BC-FC4B-A877-50A5ECC74C92}"/>
              </a:ext>
            </a:extLst>
          </p:cNvPr>
          <p:cNvPicPr>
            <a:picLocks noChangeAspect="1"/>
          </p:cNvPicPr>
          <p:nvPr/>
        </p:nvPicPr>
        <p:blipFill>
          <a:blip r:embed="rId4"/>
          <a:stretch>
            <a:fillRect/>
          </a:stretch>
        </p:blipFill>
        <p:spPr>
          <a:xfrm>
            <a:off x="8509268" y="2919998"/>
            <a:ext cx="590860" cy="956260"/>
          </a:xfrm>
          <a:prstGeom prst="rect">
            <a:avLst/>
          </a:prstGeom>
        </p:spPr>
      </p:pic>
      <p:pic>
        <p:nvPicPr>
          <p:cNvPr id="6" name="Picture 5">
            <a:extLst>
              <a:ext uri="{FF2B5EF4-FFF2-40B4-BE49-F238E27FC236}">
                <a16:creationId xmlns:a16="http://schemas.microsoft.com/office/drawing/2014/main" id="{9DE9898B-0F1A-AA40-988A-A27D55DD3A33}"/>
              </a:ext>
            </a:extLst>
          </p:cNvPr>
          <p:cNvPicPr>
            <a:picLocks noChangeAspect="1"/>
          </p:cNvPicPr>
          <p:nvPr/>
        </p:nvPicPr>
        <p:blipFill>
          <a:blip r:embed="rId5"/>
          <a:stretch>
            <a:fillRect/>
          </a:stretch>
        </p:blipFill>
        <p:spPr>
          <a:xfrm>
            <a:off x="9848919" y="2763128"/>
            <a:ext cx="1270000" cy="1270000"/>
          </a:xfrm>
          <a:prstGeom prst="rect">
            <a:avLst/>
          </a:prstGeom>
        </p:spPr>
      </p:pic>
      <p:pic>
        <p:nvPicPr>
          <p:cNvPr id="7" name="Picture 6">
            <a:extLst>
              <a:ext uri="{FF2B5EF4-FFF2-40B4-BE49-F238E27FC236}">
                <a16:creationId xmlns:a16="http://schemas.microsoft.com/office/drawing/2014/main" id="{06711596-212F-094D-BBC3-74F2D7A77306}"/>
              </a:ext>
            </a:extLst>
          </p:cNvPr>
          <p:cNvPicPr>
            <a:picLocks noChangeAspect="1"/>
          </p:cNvPicPr>
          <p:nvPr/>
        </p:nvPicPr>
        <p:blipFill>
          <a:blip r:embed="rId6"/>
          <a:stretch>
            <a:fillRect/>
          </a:stretch>
        </p:blipFill>
        <p:spPr>
          <a:xfrm>
            <a:off x="8941716" y="4306178"/>
            <a:ext cx="1453570" cy="1126517"/>
          </a:xfrm>
          <a:prstGeom prst="rect">
            <a:avLst/>
          </a:prstGeom>
        </p:spPr>
      </p:pic>
    </p:spTree>
    <p:extLst>
      <p:ext uri="{BB962C8B-B14F-4D97-AF65-F5344CB8AC3E}">
        <p14:creationId xmlns:p14="http://schemas.microsoft.com/office/powerpoint/2010/main" val="799102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25CA-43F8-CE43-AF2F-1462215EAE3A}"/>
              </a:ext>
            </a:extLst>
          </p:cNvPr>
          <p:cNvSpPr>
            <a:spLocks noGrp="1"/>
          </p:cNvSpPr>
          <p:nvPr>
            <p:ph type="title"/>
          </p:nvPr>
        </p:nvSpPr>
        <p:spPr/>
        <p:txBody>
          <a:bodyPr/>
          <a:lstStyle/>
          <a:p>
            <a:r>
              <a:rPr lang="en-US" dirty="0"/>
              <a:t>Databricks Notebooks Visuals</a:t>
            </a:r>
            <a:endParaRPr lang="en-GB" dirty="0"/>
          </a:p>
        </p:txBody>
      </p:sp>
      <p:sp>
        <p:nvSpPr>
          <p:cNvPr id="10" name="Content Placeholder 9">
            <a:extLst>
              <a:ext uri="{FF2B5EF4-FFF2-40B4-BE49-F238E27FC236}">
                <a16:creationId xmlns:a16="http://schemas.microsoft.com/office/drawing/2014/main" id="{C8113947-D0F0-2249-8886-258275AAA692}"/>
              </a:ext>
            </a:extLst>
          </p:cNvPr>
          <p:cNvSpPr>
            <a:spLocks noGrp="1"/>
          </p:cNvSpPr>
          <p:nvPr>
            <p:ph idx="1"/>
          </p:nvPr>
        </p:nvSpPr>
        <p:spPr>
          <a:xfrm>
            <a:off x="838200" y="1825625"/>
            <a:ext cx="4843539" cy="4351338"/>
          </a:xfrm>
        </p:spPr>
        <p:txBody>
          <a:bodyPr>
            <a:normAutofit/>
          </a:bodyPr>
          <a:lstStyle/>
          <a:p>
            <a:pPr marL="0" indent="0">
              <a:buNone/>
            </a:pPr>
            <a:endParaRPr lang="en-GB" sz="2000" dirty="0"/>
          </a:p>
          <a:p>
            <a:pPr marL="0" indent="0">
              <a:buNone/>
            </a:pPr>
            <a:r>
              <a:rPr lang="en-GB" sz="2000" dirty="0"/>
              <a:t>Visualisations made easy</a:t>
            </a:r>
          </a:p>
          <a:p>
            <a:endParaRPr lang="en-GB" sz="2000" dirty="0"/>
          </a:p>
          <a:p>
            <a:pPr marL="0" indent="0">
              <a:buNone/>
            </a:pPr>
            <a:r>
              <a:rPr lang="en-GB" sz="2000" dirty="0"/>
              <a:t>Use popular libraries – </a:t>
            </a:r>
            <a:r>
              <a:rPr lang="en-GB" sz="2000" dirty="0" err="1"/>
              <a:t>ggplot</a:t>
            </a:r>
            <a:r>
              <a:rPr lang="en-GB" sz="2000" dirty="0"/>
              <a:t>, matplotlib</a:t>
            </a:r>
          </a:p>
          <a:p>
            <a:pPr marL="0" indent="0">
              <a:buNone/>
            </a:pPr>
            <a:endParaRPr lang="en-GB" sz="2000" dirty="0"/>
          </a:p>
          <a:p>
            <a:pPr marL="0" indent="0">
              <a:buNone/>
            </a:pPr>
            <a:r>
              <a:rPr lang="en-GB" sz="2000" dirty="0"/>
              <a:t>Create a dashboard of pinned visuals</a:t>
            </a:r>
          </a:p>
          <a:p>
            <a:pPr marL="0" indent="0">
              <a:buNone/>
            </a:pPr>
            <a:endParaRPr lang="en-GB" sz="2000" dirty="0"/>
          </a:p>
          <a:p>
            <a:pPr marL="0" indent="0">
              <a:buNone/>
            </a:pPr>
            <a:r>
              <a:rPr lang="en-GB" sz="2000" dirty="0"/>
              <a:t>Use Pip, CRAN &amp; JAR packages to add additional visual tools</a:t>
            </a:r>
          </a:p>
          <a:p>
            <a:pPr marL="0" indent="0">
              <a:buNone/>
            </a:pPr>
            <a:endParaRPr lang="en-GB" sz="2400" dirty="0"/>
          </a:p>
        </p:txBody>
      </p:sp>
      <p:pic>
        <p:nvPicPr>
          <p:cNvPr id="11" name="Picture 10">
            <a:extLst>
              <a:ext uri="{FF2B5EF4-FFF2-40B4-BE49-F238E27FC236}">
                <a16:creationId xmlns:a16="http://schemas.microsoft.com/office/drawing/2014/main" id="{581C573A-C355-5144-ADCA-5A37B25F76EE}"/>
              </a:ext>
            </a:extLst>
          </p:cNvPr>
          <p:cNvPicPr>
            <a:picLocks noChangeAspect="1"/>
          </p:cNvPicPr>
          <p:nvPr/>
        </p:nvPicPr>
        <p:blipFill>
          <a:blip r:embed="rId3"/>
          <a:stretch>
            <a:fillRect/>
          </a:stretch>
        </p:blipFill>
        <p:spPr>
          <a:xfrm>
            <a:off x="5766812" y="1690687"/>
            <a:ext cx="6002309" cy="3734289"/>
          </a:xfrm>
          <a:prstGeom prst="rect">
            <a:avLst/>
          </a:prstGeom>
        </p:spPr>
      </p:pic>
    </p:spTree>
    <p:extLst>
      <p:ext uri="{BB962C8B-B14F-4D97-AF65-F5344CB8AC3E}">
        <p14:creationId xmlns:p14="http://schemas.microsoft.com/office/powerpoint/2010/main" val="2503194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5810-8BA4-4877-93AB-CBC52ABC3339}"/>
              </a:ext>
            </a:extLst>
          </p:cNvPr>
          <p:cNvSpPr>
            <a:spLocks noGrp="1"/>
          </p:cNvSpPr>
          <p:nvPr>
            <p:ph type="title"/>
          </p:nvPr>
        </p:nvSpPr>
        <p:spPr/>
        <p:txBody>
          <a:bodyPr/>
          <a:lstStyle/>
          <a:p>
            <a:r>
              <a:rPr lang="en-GB" dirty="0"/>
              <a:t>Azure HDInsight</a:t>
            </a:r>
          </a:p>
        </p:txBody>
      </p:sp>
      <p:sp>
        <p:nvSpPr>
          <p:cNvPr id="3" name="Content Placeholder 2">
            <a:extLst>
              <a:ext uri="{FF2B5EF4-FFF2-40B4-BE49-F238E27FC236}">
                <a16:creationId xmlns:a16="http://schemas.microsoft.com/office/drawing/2014/main" id="{6153457B-3A85-490C-8EF8-C67EDA891E18}"/>
              </a:ext>
            </a:extLst>
          </p:cNvPr>
          <p:cNvSpPr>
            <a:spLocks noGrp="1"/>
          </p:cNvSpPr>
          <p:nvPr>
            <p:ph idx="1"/>
          </p:nvPr>
        </p:nvSpPr>
        <p:spPr/>
        <p:txBody>
          <a:bodyPr/>
          <a:lstStyle/>
          <a:p>
            <a:r>
              <a:rPr lang="en-GB" dirty="0"/>
              <a:t>Multipurpose Big Data platform</a:t>
            </a:r>
          </a:p>
          <a:p>
            <a:r>
              <a:rPr lang="en-GB" dirty="0"/>
              <a:t>Operates as a host and configurator for various tools</a:t>
            </a:r>
          </a:p>
          <a:p>
            <a:pPr lvl="1"/>
            <a:r>
              <a:rPr lang="en-GB" dirty="0"/>
              <a:t>Hadoop</a:t>
            </a:r>
          </a:p>
          <a:p>
            <a:pPr lvl="1"/>
            <a:r>
              <a:rPr lang="en-GB" dirty="0"/>
              <a:t>Hive</a:t>
            </a:r>
          </a:p>
          <a:p>
            <a:pPr lvl="1"/>
            <a:r>
              <a:rPr lang="en-GB" dirty="0" err="1"/>
              <a:t>Hbase</a:t>
            </a:r>
            <a:endParaRPr lang="en-GB" dirty="0"/>
          </a:p>
          <a:p>
            <a:pPr lvl="1"/>
            <a:r>
              <a:rPr lang="en-GB" dirty="0"/>
              <a:t>Kafka </a:t>
            </a:r>
          </a:p>
          <a:p>
            <a:pPr lvl="1"/>
            <a:r>
              <a:rPr lang="en-GB" dirty="0"/>
              <a:t>Spark</a:t>
            </a:r>
          </a:p>
          <a:p>
            <a:pPr lvl="1"/>
            <a:r>
              <a:rPr lang="en-GB" dirty="0"/>
              <a:t>Storm</a:t>
            </a:r>
          </a:p>
        </p:txBody>
      </p:sp>
      <p:pic>
        <p:nvPicPr>
          <p:cNvPr id="4" name="Picture 3">
            <a:extLst>
              <a:ext uri="{FF2B5EF4-FFF2-40B4-BE49-F238E27FC236}">
                <a16:creationId xmlns:a16="http://schemas.microsoft.com/office/drawing/2014/main" id="{2E1A818E-0C1A-43ED-A71B-71E2E4EBAC7D}"/>
              </a:ext>
            </a:extLst>
          </p:cNvPr>
          <p:cNvPicPr>
            <a:picLocks noChangeAspect="1"/>
          </p:cNvPicPr>
          <p:nvPr/>
        </p:nvPicPr>
        <p:blipFill>
          <a:blip r:embed="rId2"/>
          <a:stretch>
            <a:fillRect/>
          </a:stretch>
        </p:blipFill>
        <p:spPr>
          <a:xfrm>
            <a:off x="7573712" y="2943225"/>
            <a:ext cx="4657725" cy="3914775"/>
          </a:xfrm>
          <a:prstGeom prst="rect">
            <a:avLst/>
          </a:prstGeom>
        </p:spPr>
      </p:pic>
    </p:spTree>
    <p:extLst>
      <p:ext uri="{BB962C8B-B14F-4D97-AF65-F5344CB8AC3E}">
        <p14:creationId xmlns:p14="http://schemas.microsoft.com/office/powerpoint/2010/main" val="118228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419BF-7112-4E59-833B-734E33C3DA6A}"/>
              </a:ext>
            </a:extLst>
          </p:cNvPr>
          <p:cNvSpPr>
            <a:spLocks noGrp="1"/>
          </p:cNvSpPr>
          <p:nvPr>
            <p:ph type="title"/>
          </p:nvPr>
        </p:nvSpPr>
        <p:spPr/>
        <p:txBody>
          <a:bodyPr/>
          <a:lstStyle/>
          <a:p>
            <a:r>
              <a:rPr lang="en-GB" dirty="0"/>
              <a:t>Revolutionising data for dotnet</a:t>
            </a:r>
          </a:p>
        </p:txBody>
      </p:sp>
      <p:sp>
        <p:nvSpPr>
          <p:cNvPr id="3" name="Text Placeholder 2">
            <a:extLst>
              <a:ext uri="{FF2B5EF4-FFF2-40B4-BE49-F238E27FC236}">
                <a16:creationId xmlns:a16="http://schemas.microsoft.com/office/drawing/2014/main" id="{8F1F35AE-1555-4BCC-B27B-8451FC9F70D5}"/>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944469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8353F-5BB5-4E4D-A02D-283E383FBEDC}"/>
              </a:ext>
            </a:extLst>
          </p:cNvPr>
          <p:cNvSpPr>
            <a:spLocks noGrp="1"/>
          </p:cNvSpPr>
          <p:nvPr>
            <p:ph type="title"/>
          </p:nvPr>
        </p:nvSpPr>
        <p:spPr/>
        <p:txBody>
          <a:bodyPr/>
          <a:lstStyle/>
          <a:p>
            <a:r>
              <a:rPr lang="en-GB" dirty="0"/>
              <a:t>What am I here to talk about?</a:t>
            </a:r>
          </a:p>
        </p:txBody>
      </p:sp>
      <p:sp>
        <p:nvSpPr>
          <p:cNvPr id="3" name="Content Placeholder 2">
            <a:extLst>
              <a:ext uri="{FF2B5EF4-FFF2-40B4-BE49-F238E27FC236}">
                <a16:creationId xmlns:a16="http://schemas.microsoft.com/office/drawing/2014/main" id="{5EAA80FD-DD1A-4ED1-96EE-15EA292E0161}"/>
              </a:ext>
            </a:extLst>
          </p:cNvPr>
          <p:cNvSpPr>
            <a:spLocks noGrp="1"/>
          </p:cNvSpPr>
          <p:nvPr>
            <p:ph idx="1"/>
          </p:nvPr>
        </p:nvSpPr>
        <p:spPr/>
        <p:txBody>
          <a:bodyPr/>
          <a:lstStyle/>
          <a:p>
            <a:r>
              <a:rPr lang="en-GB" dirty="0"/>
              <a:t>Machine Learning</a:t>
            </a:r>
          </a:p>
          <a:p>
            <a:r>
              <a:rPr lang="en-GB" dirty="0"/>
              <a:t>A new dotnet approach to data</a:t>
            </a:r>
          </a:p>
          <a:p>
            <a:pPr lvl="1"/>
            <a:r>
              <a:rPr lang="en-GB" dirty="0"/>
              <a:t>ML.NET </a:t>
            </a:r>
          </a:p>
          <a:p>
            <a:pPr lvl="1"/>
            <a:r>
              <a:rPr lang="en-GB" dirty="0"/>
              <a:t>Parquet.NET</a:t>
            </a:r>
          </a:p>
          <a:p>
            <a:endParaRPr lang="en-GB" dirty="0"/>
          </a:p>
          <a:p>
            <a:r>
              <a:rPr lang="en-GB" dirty="0"/>
              <a:t>Big Data in production</a:t>
            </a:r>
          </a:p>
          <a:p>
            <a:pPr lvl="1"/>
            <a:r>
              <a:rPr lang="en-GB" dirty="0"/>
              <a:t>Relevant tools in Azure for data</a:t>
            </a:r>
          </a:p>
        </p:txBody>
      </p:sp>
    </p:spTree>
    <p:extLst>
      <p:ext uri="{BB962C8B-B14F-4D97-AF65-F5344CB8AC3E}">
        <p14:creationId xmlns:p14="http://schemas.microsoft.com/office/powerpoint/2010/main" val="1696599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5E257B-EA72-47FD-AE9E-B7B8F4038A16}"/>
              </a:ext>
            </a:extLst>
          </p:cNvPr>
          <p:cNvSpPr/>
          <p:nvPr/>
        </p:nvSpPr>
        <p:spPr>
          <a:xfrm>
            <a:off x="346123" y="369614"/>
            <a:ext cx="11499754" cy="4922973"/>
          </a:xfrm>
          <a:prstGeom prst="rect">
            <a:avLst/>
          </a:prstGeom>
          <a:gradFill>
            <a:gsLst>
              <a:gs pos="10000">
                <a:srgbClr val="4D86ED">
                  <a:alpha val="49804"/>
                </a:srgbClr>
              </a:gs>
              <a:gs pos="89000">
                <a:srgbClr val="7FCE4A">
                  <a:alpha val="49804"/>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t>Data Landscape</a:t>
            </a:r>
          </a:p>
        </p:txBody>
      </p:sp>
      <p:sp>
        <p:nvSpPr>
          <p:cNvPr id="4" name="Rectangle 3">
            <a:extLst>
              <a:ext uri="{FF2B5EF4-FFF2-40B4-BE49-F238E27FC236}">
                <a16:creationId xmlns:a16="http://schemas.microsoft.com/office/drawing/2014/main" id="{13E2271B-A0CA-4821-89A9-FE2D035E3CBA}"/>
              </a:ext>
            </a:extLst>
          </p:cNvPr>
          <p:cNvSpPr/>
          <p:nvPr/>
        </p:nvSpPr>
        <p:spPr>
          <a:xfrm>
            <a:off x="1036000" y="1241290"/>
            <a:ext cx="1346662" cy="33525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t>.NET</a:t>
            </a:r>
          </a:p>
        </p:txBody>
      </p:sp>
      <p:pic>
        <p:nvPicPr>
          <p:cNvPr id="5" name="Picture 4">
            <a:extLst>
              <a:ext uri="{FF2B5EF4-FFF2-40B4-BE49-F238E27FC236}">
                <a16:creationId xmlns:a16="http://schemas.microsoft.com/office/drawing/2014/main" id="{B5CADDB2-91AB-4366-A555-06C9D7D46C90}"/>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552731" y="1783908"/>
            <a:ext cx="313200" cy="313200"/>
          </a:xfrm>
          <a:prstGeom prst="rect">
            <a:avLst/>
          </a:prstGeom>
        </p:spPr>
      </p:pic>
      <p:sp>
        <p:nvSpPr>
          <p:cNvPr id="7" name="TextBox 6">
            <a:extLst>
              <a:ext uri="{FF2B5EF4-FFF2-40B4-BE49-F238E27FC236}">
                <a16:creationId xmlns:a16="http://schemas.microsoft.com/office/drawing/2014/main" id="{2A9C9E0F-48BC-4945-A95F-32FA4934B3CB}"/>
              </a:ext>
            </a:extLst>
          </p:cNvPr>
          <p:cNvSpPr txBox="1"/>
          <p:nvPr/>
        </p:nvSpPr>
        <p:spPr>
          <a:xfrm>
            <a:off x="1048249" y="2376717"/>
            <a:ext cx="1346662" cy="1754326"/>
          </a:xfrm>
          <a:prstGeom prst="rect">
            <a:avLst/>
          </a:prstGeom>
          <a:noFill/>
        </p:spPr>
        <p:txBody>
          <a:bodyPr wrap="square" rtlCol="0">
            <a:spAutoFit/>
          </a:bodyPr>
          <a:lstStyle/>
          <a:p>
            <a:r>
              <a:rPr lang="en-GB" sz="1200" dirty="0">
                <a:solidFill>
                  <a:schemeClr val="bg1"/>
                </a:solidFill>
              </a:rPr>
              <a:t>Utilising System.IO is unstructured,  our evidence is that most users handroll some form of CSV/TSV or use JSON encoding as it is a safe space. </a:t>
            </a:r>
          </a:p>
        </p:txBody>
      </p:sp>
      <p:sp>
        <p:nvSpPr>
          <p:cNvPr id="8" name="TextBox 7">
            <a:extLst>
              <a:ext uri="{FF2B5EF4-FFF2-40B4-BE49-F238E27FC236}">
                <a16:creationId xmlns:a16="http://schemas.microsoft.com/office/drawing/2014/main" id="{4AAAEB39-4D18-4064-9442-E728AF8AC7E3}"/>
              </a:ext>
            </a:extLst>
          </p:cNvPr>
          <p:cNvSpPr txBox="1"/>
          <p:nvPr/>
        </p:nvSpPr>
        <p:spPr>
          <a:xfrm>
            <a:off x="2861389" y="3539412"/>
            <a:ext cx="2295330" cy="923330"/>
          </a:xfrm>
          <a:prstGeom prst="rect">
            <a:avLst/>
          </a:prstGeom>
          <a:noFill/>
        </p:spPr>
        <p:txBody>
          <a:bodyPr wrap="square" rtlCol="0">
            <a:spAutoFit/>
          </a:bodyPr>
          <a:lstStyle/>
          <a:p>
            <a:pPr algn="ctr"/>
            <a:r>
              <a:rPr lang="en-GB" dirty="0"/>
              <a:t>First stage transcoding from “something .NET can write to”</a:t>
            </a:r>
          </a:p>
        </p:txBody>
      </p:sp>
      <p:pic>
        <p:nvPicPr>
          <p:cNvPr id="9" name="Picture 8">
            <a:extLst>
              <a:ext uri="{FF2B5EF4-FFF2-40B4-BE49-F238E27FC236}">
                <a16:creationId xmlns:a16="http://schemas.microsoft.com/office/drawing/2014/main" id="{7D33314D-6A8B-48EF-B61B-E93BFCF38C4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99" b="97070" l="1866" r="97015">
                        <a14:foregroundMark x1="54478" y1="5495" x2="54478" y2="5495"/>
                        <a14:foregroundMark x1="93284" y1="24908" x2="93284" y2="24908"/>
                        <a14:foregroundMark x1="86194" y1="38095" x2="86194" y2="38095"/>
                        <a14:foregroundMark x1="35448" y1="46886" x2="54104" y2="55678"/>
                        <a14:foregroundMark x1="54104" y1="55678" x2="96642" y2="32601"/>
                        <a14:foregroundMark x1="39179" y1="49817" x2="6716" y2="30037"/>
                        <a14:foregroundMark x1="4104" y1="27839" x2="4478" y2="40293"/>
                        <a14:foregroundMark x1="48507" y1="2930" x2="49627" y2="1465"/>
                        <a14:foregroundMark x1="52985" y1="91575" x2="45522" y2="92674"/>
                        <a14:foregroundMark x1="50000" y1="97070" x2="50000" y2="97070"/>
                        <a14:foregroundMark x1="97761" y1="63736" x2="97388" y2="70696"/>
                        <a14:foregroundMark x1="2239" y1="59341" x2="5970" y2="68864"/>
                        <a14:foregroundMark x1="1866" y1="27106" x2="2612" y2="36264"/>
                        <a14:backgroundMark x1="49627" y1="0" x2="49627" y2="0"/>
                        <a14:backgroundMark x1="51493" y1="1099" x2="51493" y2="1099"/>
                        <a14:backgroundMark x1="50373" y1="1099" x2="50373" y2="1099"/>
                        <a14:backgroundMark x1="48881" y1="1099" x2="48881" y2="1099"/>
                      </a14:backgroundRemoval>
                    </a14:imgEffect>
                  </a14:imgLayer>
                </a14:imgProps>
              </a:ext>
            </a:extLst>
          </a:blip>
          <a:stretch>
            <a:fillRect/>
          </a:stretch>
        </p:blipFill>
        <p:spPr>
          <a:xfrm>
            <a:off x="6440679" y="2804472"/>
            <a:ext cx="660275" cy="672594"/>
          </a:xfrm>
          <a:prstGeom prst="rect">
            <a:avLst/>
          </a:prstGeom>
        </p:spPr>
      </p:pic>
      <p:sp>
        <p:nvSpPr>
          <p:cNvPr id="10" name="TextBox 9">
            <a:extLst>
              <a:ext uri="{FF2B5EF4-FFF2-40B4-BE49-F238E27FC236}">
                <a16:creationId xmlns:a16="http://schemas.microsoft.com/office/drawing/2014/main" id="{0B88E782-7BD2-4B22-89E7-86C3AAAFFF5F}"/>
              </a:ext>
            </a:extLst>
          </p:cNvPr>
          <p:cNvSpPr txBox="1"/>
          <p:nvPr/>
        </p:nvSpPr>
        <p:spPr>
          <a:xfrm>
            <a:off x="5670115" y="3539412"/>
            <a:ext cx="2295330" cy="1200329"/>
          </a:xfrm>
          <a:prstGeom prst="rect">
            <a:avLst/>
          </a:prstGeom>
          <a:noFill/>
        </p:spPr>
        <p:txBody>
          <a:bodyPr wrap="square" rtlCol="0">
            <a:spAutoFit/>
          </a:bodyPr>
          <a:lstStyle/>
          <a:p>
            <a:pPr algn="ctr"/>
            <a:r>
              <a:rPr lang="en-GB" dirty="0"/>
              <a:t>All subsequent data inspection and manipulation outside of .NET</a:t>
            </a:r>
          </a:p>
        </p:txBody>
      </p:sp>
      <p:cxnSp>
        <p:nvCxnSpPr>
          <p:cNvPr id="12" name="Straight Arrow Connector 11">
            <a:extLst>
              <a:ext uri="{FF2B5EF4-FFF2-40B4-BE49-F238E27FC236}">
                <a16:creationId xmlns:a16="http://schemas.microsoft.com/office/drawing/2014/main" id="{DE9521AB-CD27-4C10-8AF4-4FEF97476D53}"/>
              </a:ext>
            </a:extLst>
          </p:cNvPr>
          <p:cNvCxnSpPr/>
          <p:nvPr/>
        </p:nvCxnSpPr>
        <p:spPr>
          <a:xfrm>
            <a:off x="2394911" y="2855167"/>
            <a:ext cx="1082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665504C-30FD-41A6-8FAE-737FE365894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5000" y1="62205" x2="35000" y2="62205"/>
                        <a14:foregroundMark x1="50625" y1="63780" x2="50625" y2="63780"/>
                        <a14:foregroundMark x1="71875" y1="40157" x2="71875" y2="40157"/>
                        <a14:foregroundMark x1="77500" y1="56693" x2="77500" y2="56693"/>
                        <a14:foregroundMark x1="57500" y1="39370" x2="57500" y2="39370"/>
                        <a14:foregroundMark x1="43750" y1="40945" x2="43750" y2="40945"/>
                        <a14:foregroundMark x1="59375" y1="25984" x2="59375" y2="25984"/>
                        <a14:foregroundMark x1="36875" y1="25984" x2="36875" y2="25984"/>
                        <a14:foregroundMark x1="35000" y1="40157" x2="35000" y2="40157"/>
                        <a14:foregroundMark x1="47500" y1="25984" x2="47500" y2="25984"/>
                        <a14:backgroundMark x1="41875" y1="32283" x2="41875" y2="32283"/>
                      </a14:backgroundRemoval>
                    </a14:imgEffect>
                  </a14:imgLayer>
                </a14:imgProps>
              </a:ext>
            </a:extLst>
          </a:blip>
          <a:stretch>
            <a:fillRect/>
          </a:stretch>
        </p:blipFill>
        <p:spPr>
          <a:xfrm>
            <a:off x="4895001" y="2660859"/>
            <a:ext cx="394583" cy="313200"/>
          </a:xfrm>
          <a:prstGeom prst="rect">
            <a:avLst/>
          </a:prstGeom>
          <a:ln>
            <a:noFill/>
          </a:ln>
        </p:spPr>
      </p:pic>
      <p:sp>
        <p:nvSpPr>
          <p:cNvPr id="15" name="TextBox 14">
            <a:extLst>
              <a:ext uri="{FF2B5EF4-FFF2-40B4-BE49-F238E27FC236}">
                <a16:creationId xmlns:a16="http://schemas.microsoft.com/office/drawing/2014/main" id="{CAE36435-7285-45BD-B570-E0F18888A79F}"/>
              </a:ext>
            </a:extLst>
          </p:cNvPr>
          <p:cNvSpPr txBox="1"/>
          <p:nvPr/>
        </p:nvSpPr>
        <p:spPr>
          <a:xfrm>
            <a:off x="5293515" y="2724362"/>
            <a:ext cx="638316" cy="261610"/>
          </a:xfrm>
          <a:prstGeom prst="rect">
            <a:avLst/>
          </a:prstGeom>
          <a:noFill/>
          <a:ln>
            <a:noFill/>
          </a:ln>
        </p:spPr>
        <p:txBody>
          <a:bodyPr wrap="none" rtlCol="0">
            <a:spAutoFit/>
          </a:bodyPr>
          <a:lstStyle/>
          <a:p>
            <a:r>
              <a:rPr lang="en-GB" sz="1100" dirty="0">
                <a:solidFill>
                  <a:schemeClr val="bg1"/>
                </a:solidFill>
              </a:rPr>
              <a:t>Parquet</a:t>
            </a:r>
          </a:p>
        </p:txBody>
      </p:sp>
      <p:cxnSp>
        <p:nvCxnSpPr>
          <p:cNvPr id="16" name="Straight Arrow Connector 15">
            <a:extLst>
              <a:ext uri="{FF2B5EF4-FFF2-40B4-BE49-F238E27FC236}">
                <a16:creationId xmlns:a16="http://schemas.microsoft.com/office/drawing/2014/main" id="{15FC8B27-8087-4906-8CDC-B03AF581A6F9}"/>
              </a:ext>
            </a:extLst>
          </p:cNvPr>
          <p:cNvCxnSpPr>
            <a:cxnSpLocks/>
          </p:cNvCxnSpPr>
          <p:nvPr/>
        </p:nvCxnSpPr>
        <p:spPr>
          <a:xfrm>
            <a:off x="4289025" y="2827175"/>
            <a:ext cx="482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09E6AD7-263D-4E75-BC20-4B7EE8DB57BB}"/>
              </a:ext>
            </a:extLst>
          </p:cNvPr>
          <p:cNvCxnSpPr>
            <a:cxnSpLocks/>
          </p:cNvCxnSpPr>
          <p:nvPr/>
        </p:nvCxnSpPr>
        <p:spPr>
          <a:xfrm flipH="1">
            <a:off x="5931831" y="2843260"/>
            <a:ext cx="5558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35525477-7D62-4E53-BE55-F91C9C4BBDA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99" b="97070" l="1866" r="97015">
                        <a14:foregroundMark x1="54478" y1="5495" x2="54478" y2="5495"/>
                        <a14:foregroundMark x1="93284" y1="24908" x2="93284" y2="24908"/>
                        <a14:foregroundMark x1="86194" y1="38095" x2="86194" y2="38095"/>
                        <a14:foregroundMark x1="35448" y1="46886" x2="54104" y2="55678"/>
                        <a14:foregroundMark x1="54104" y1="55678" x2="96642" y2="32601"/>
                        <a14:foregroundMark x1="39179" y1="49817" x2="6716" y2="30037"/>
                        <a14:foregroundMark x1="4104" y1="27839" x2="4478" y2="40293"/>
                        <a14:foregroundMark x1="48507" y1="2930" x2="49627" y2="1465"/>
                        <a14:foregroundMark x1="52985" y1="91575" x2="45522" y2="92674"/>
                        <a14:foregroundMark x1="50000" y1="97070" x2="50000" y2="97070"/>
                        <a14:foregroundMark x1="97761" y1="63736" x2="97388" y2="70696"/>
                        <a14:foregroundMark x1="2239" y1="59341" x2="5970" y2="68864"/>
                        <a14:foregroundMark x1="1866" y1="27106" x2="2612" y2="36264"/>
                        <a14:backgroundMark x1="49627" y1="0" x2="49627" y2="0"/>
                        <a14:backgroundMark x1="51493" y1="1099" x2="51493" y2="1099"/>
                        <a14:backgroundMark x1="50373" y1="1099" x2="50373" y2="1099"/>
                        <a14:backgroundMark x1="48881" y1="1099" x2="48881" y2="1099"/>
                      </a14:backgroundRemoval>
                    </a14:imgEffect>
                  </a14:imgLayer>
                </a14:imgProps>
              </a:ext>
            </a:extLst>
          </a:blip>
          <a:stretch>
            <a:fillRect/>
          </a:stretch>
        </p:blipFill>
        <p:spPr>
          <a:xfrm>
            <a:off x="6453994" y="1126609"/>
            <a:ext cx="660275" cy="672594"/>
          </a:xfrm>
          <a:prstGeom prst="rect">
            <a:avLst/>
          </a:prstGeom>
        </p:spPr>
      </p:pic>
      <p:cxnSp>
        <p:nvCxnSpPr>
          <p:cNvPr id="23" name="Straight Arrow Connector 22">
            <a:extLst>
              <a:ext uri="{FF2B5EF4-FFF2-40B4-BE49-F238E27FC236}">
                <a16:creationId xmlns:a16="http://schemas.microsoft.com/office/drawing/2014/main" id="{65233E59-E681-4D26-8373-8EA2F6BACC8F}"/>
              </a:ext>
            </a:extLst>
          </p:cNvPr>
          <p:cNvCxnSpPr/>
          <p:nvPr/>
        </p:nvCxnSpPr>
        <p:spPr>
          <a:xfrm flipH="1">
            <a:off x="5289584" y="1473200"/>
            <a:ext cx="973330" cy="97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A close up of a sign&#10;&#10;Description generated with high confidence">
            <a:extLst>
              <a:ext uri="{FF2B5EF4-FFF2-40B4-BE49-F238E27FC236}">
                <a16:creationId xmlns:a16="http://schemas.microsoft.com/office/drawing/2014/main" id="{FAC1CE45-425A-4B6C-96A5-E7038404CE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4607" y="958001"/>
            <a:ext cx="780290" cy="780290"/>
          </a:xfrm>
          <a:prstGeom prst="rect">
            <a:avLst/>
          </a:prstGeom>
        </p:spPr>
      </p:pic>
      <p:cxnSp>
        <p:nvCxnSpPr>
          <p:cNvPr id="28" name="Straight Arrow Connector 27">
            <a:extLst>
              <a:ext uri="{FF2B5EF4-FFF2-40B4-BE49-F238E27FC236}">
                <a16:creationId xmlns:a16="http://schemas.microsoft.com/office/drawing/2014/main" id="{EECF9B95-8F85-4E12-8742-19BA78E4C819}"/>
              </a:ext>
            </a:extLst>
          </p:cNvPr>
          <p:cNvCxnSpPr/>
          <p:nvPr/>
        </p:nvCxnSpPr>
        <p:spPr>
          <a:xfrm>
            <a:off x="7228114" y="1407886"/>
            <a:ext cx="26488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5F9284A-0120-4EB1-94C9-9752B32E86FD}"/>
              </a:ext>
            </a:extLst>
          </p:cNvPr>
          <p:cNvSpPr txBox="1"/>
          <p:nvPr/>
        </p:nvSpPr>
        <p:spPr>
          <a:xfrm>
            <a:off x="7267560" y="1496943"/>
            <a:ext cx="2619006" cy="1200329"/>
          </a:xfrm>
          <a:prstGeom prst="rect">
            <a:avLst/>
          </a:prstGeom>
          <a:noFill/>
        </p:spPr>
        <p:txBody>
          <a:bodyPr wrap="square" rtlCol="0">
            <a:spAutoFit/>
          </a:bodyPr>
          <a:lstStyle/>
          <a:p>
            <a:r>
              <a:rPr lang="en-GB" dirty="0"/>
              <a:t>Operationalisation mandates database </a:t>
            </a:r>
            <a:r>
              <a:rPr lang="en-GB" dirty="0" err="1"/>
              <a:t>rectangularisation</a:t>
            </a:r>
            <a:r>
              <a:rPr lang="en-GB" dirty="0"/>
              <a:t> to take advantage of ADO.NET</a:t>
            </a:r>
          </a:p>
        </p:txBody>
      </p:sp>
      <p:sp>
        <p:nvSpPr>
          <p:cNvPr id="30" name="Rectangle 29">
            <a:extLst>
              <a:ext uri="{FF2B5EF4-FFF2-40B4-BE49-F238E27FC236}">
                <a16:creationId xmlns:a16="http://schemas.microsoft.com/office/drawing/2014/main" id="{67BB7BAC-6688-4F71-AD69-5B029EBF14C3}"/>
              </a:ext>
            </a:extLst>
          </p:cNvPr>
          <p:cNvSpPr/>
          <p:nvPr/>
        </p:nvSpPr>
        <p:spPr>
          <a:xfrm>
            <a:off x="9661421" y="2985972"/>
            <a:ext cx="1346662" cy="1200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t>.NET</a:t>
            </a:r>
          </a:p>
        </p:txBody>
      </p:sp>
      <p:pic>
        <p:nvPicPr>
          <p:cNvPr id="31" name="Picture 30">
            <a:extLst>
              <a:ext uri="{FF2B5EF4-FFF2-40B4-BE49-F238E27FC236}">
                <a16:creationId xmlns:a16="http://schemas.microsoft.com/office/drawing/2014/main" id="{D5565EAB-2B2C-49C8-A239-56FBCC988757}"/>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178152" y="3528590"/>
            <a:ext cx="313200" cy="313200"/>
          </a:xfrm>
          <a:prstGeom prst="rect">
            <a:avLst/>
          </a:prstGeom>
        </p:spPr>
      </p:pic>
      <p:cxnSp>
        <p:nvCxnSpPr>
          <p:cNvPr id="33" name="Straight Arrow Connector 32">
            <a:extLst>
              <a:ext uri="{FF2B5EF4-FFF2-40B4-BE49-F238E27FC236}">
                <a16:creationId xmlns:a16="http://schemas.microsoft.com/office/drawing/2014/main" id="{A46D1315-D373-4EC8-B0F7-324C74952FF6}"/>
              </a:ext>
            </a:extLst>
          </p:cNvPr>
          <p:cNvCxnSpPr>
            <a:stCxn id="30" idx="0"/>
            <a:endCxn id="24" idx="2"/>
          </p:cNvCxnSpPr>
          <p:nvPr/>
        </p:nvCxnSpPr>
        <p:spPr>
          <a:xfrm flipV="1">
            <a:off x="10334752" y="1738291"/>
            <a:ext cx="0" cy="1247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9CB9D2C-E903-4468-AEC9-938866A6B2E1}"/>
              </a:ext>
            </a:extLst>
          </p:cNvPr>
          <p:cNvSpPr txBox="1"/>
          <p:nvPr/>
        </p:nvSpPr>
        <p:spPr>
          <a:xfrm>
            <a:off x="3592286" y="2039257"/>
            <a:ext cx="184731" cy="369332"/>
          </a:xfrm>
          <a:prstGeom prst="rect">
            <a:avLst/>
          </a:prstGeom>
          <a:noFill/>
        </p:spPr>
        <p:txBody>
          <a:bodyPr wrap="none" rtlCol="0">
            <a:spAutoFit/>
          </a:bodyPr>
          <a:lstStyle/>
          <a:p>
            <a:endParaRPr lang="en-GB" dirty="0"/>
          </a:p>
        </p:txBody>
      </p:sp>
      <p:pic>
        <p:nvPicPr>
          <p:cNvPr id="1026" name="Picture 2" descr="https://www.python.org/static/img/python-logo@2x.png">
            <a:extLst>
              <a:ext uri="{FF2B5EF4-FFF2-40B4-BE49-F238E27FC236}">
                <a16:creationId xmlns:a16="http://schemas.microsoft.com/office/drawing/2014/main" id="{CD61E1BA-8717-41E3-82DD-D4A16960BB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0612" y="3010264"/>
            <a:ext cx="1195433" cy="33801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2EE00F41-8C89-4CD0-B122-1CCF01D6F2C8}"/>
              </a:ext>
            </a:extLst>
          </p:cNvPr>
          <p:cNvPicPr>
            <a:picLocks noChangeAspect="1"/>
          </p:cNvPicPr>
          <p:nvPr/>
        </p:nvPicPr>
        <p:blipFill>
          <a:blip r:embed="rId9"/>
          <a:stretch>
            <a:fillRect/>
          </a:stretch>
        </p:blipFill>
        <p:spPr>
          <a:xfrm>
            <a:off x="7315315" y="2835067"/>
            <a:ext cx="474359" cy="579652"/>
          </a:xfrm>
          <a:prstGeom prst="rect">
            <a:avLst/>
          </a:prstGeom>
        </p:spPr>
      </p:pic>
    </p:spTree>
    <p:extLst>
      <p:ext uri="{BB962C8B-B14F-4D97-AF65-F5344CB8AC3E}">
        <p14:creationId xmlns:p14="http://schemas.microsoft.com/office/powerpoint/2010/main" val="3554555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5E257B-EA72-47FD-AE9E-B7B8F4038A16}"/>
              </a:ext>
            </a:extLst>
          </p:cNvPr>
          <p:cNvSpPr/>
          <p:nvPr/>
        </p:nvSpPr>
        <p:spPr>
          <a:xfrm>
            <a:off x="346123" y="369614"/>
            <a:ext cx="11499754" cy="4922973"/>
          </a:xfrm>
          <a:prstGeom prst="rect">
            <a:avLst/>
          </a:prstGeom>
          <a:gradFill>
            <a:gsLst>
              <a:gs pos="10000">
                <a:srgbClr val="4D86ED">
                  <a:alpha val="49804"/>
                </a:srgbClr>
              </a:gs>
              <a:gs pos="89000">
                <a:srgbClr val="7FCE4A">
                  <a:alpha val="49804"/>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t>Data Landscape</a:t>
            </a:r>
          </a:p>
        </p:txBody>
      </p:sp>
      <p:sp>
        <p:nvSpPr>
          <p:cNvPr id="4" name="Rectangle 3">
            <a:extLst>
              <a:ext uri="{FF2B5EF4-FFF2-40B4-BE49-F238E27FC236}">
                <a16:creationId xmlns:a16="http://schemas.microsoft.com/office/drawing/2014/main" id="{13E2271B-A0CA-4821-89A9-FE2D035E3CBA}"/>
              </a:ext>
            </a:extLst>
          </p:cNvPr>
          <p:cNvSpPr/>
          <p:nvPr/>
        </p:nvSpPr>
        <p:spPr>
          <a:xfrm>
            <a:off x="1036000" y="1241290"/>
            <a:ext cx="1346662" cy="33525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t>.NET</a:t>
            </a:r>
          </a:p>
        </p:txBody>
      </p:sp>
      <p:pic>
        <p:nvPicPr>
          <p:cNvPr id="5" name="Picture 4">
            <a:extLst>
              <a:ext uri="{FF2B5EF4-FFF2-40B4-BE49-F238E27FC236}">
                <a16:creationId xmlns:a16="http://schemas.microsoft.com/office/drawing/2014/main" id="{B5CADDB2-91AB-4366-A555-06C9D7D46C90}"/>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552731" y="1783908"/>
            <a:ext cx="313200" cy="313200"/>
          </a:xfrm>
          <a:prstGeom prst="rect">
            <a:avLst/>
          </a:prstGeom>
        </p:spPr>
      </p:pic>
      <p:sp>
        <p:nvSpPr>
          <p:cNvPr id="7" name="TextBox 6">
            <a:extLst>
              <a:ext uri="{FF2B5EF4-FFF2-40B4-BE49-F238E27FC236}">
                <a16:creationId xmlns:a16="http://schemas.microsoft.com/office/drawing/2014/main" id="{2A9C9E0F-48BC-4945-A95F-32FA4934B3CB}"/>
              </a:ext>
            </a:extLst>
          </p:cNvPr>
          <p:cNvSpPr txBox="1"/>
          <p:nvPr/>
        </p:nvSpPr>
        <p:spPr>
          <a:xfrm>
            <a:off x="1048249" y="2376717"/>
            <a:ext cx="1346662" cy="1754326"/>
          </a:xfrm>
          <a:prstGeom prst="rect">
            <a:avLst/>
          </a:prstGeom>
          <a:noFill/>
        </p:spPr>
        <p:txBody>
          <a:bodyPr wrap="square" rtlCol="0">
            <a:spAutoFit/>
          </a:bodyPr>
          <a:lstStyle/>
          <a:p>
            <a:r>
              <a:rPr lang="en-GB" sz="1200" dirty="0">
                <a:solidFill>
                  <a:schemeClr val="bg1"/>
                </a:solidFill>
              </a:rPr>
              <a:t>Utilising System.IO is unstructured,  our evidence is that most users handroll some form of CSV/TSV or use JSON encoding as it is a safe space. </a:t>
            </a:r>
          </a:p>
        </p:txBody>
      </p:sp>
      <p:sp>
        <p:nvSpPr>
          <p:cNvPr id="8" name="TextBox 7">
            <a:extLst>
              <a:ext uri="{FF2B5EF4-FFF2-40B4-BE49-F238E27FC236}">
                <a16:creationId xmlns:a16="http://schemas.microsoft.com/office/drawing/2014/main" id="{4AAAEB39-4D18-4064-9442-E728AF8AC7E3}"/>
              </a:ext>
            </a:extLst>
          </p:cNvPr>
          <p:cNvSpPr txBox="1"/>
          <p:nvPr/>
        </p:nvSpPr>
        <p:spPr>
          <a:xfrm>
            <a:off x="2861389" y="3539412"/>
            <a:ext cx="2295330" cy="923330"/>
          </a:xfrm>
          <a:prstGeom prst="rect">
            <a:avLst/>
          </a:prstGeom>
          <a:noFill/>
        </p:spPr>
        <p:txBody>
          <a:bodyPr wrap="square" rtlCol="0">
            <a:spAutoFit/>
          </a:bodyPr>
          <a:lstStyle/>
          <a:p>
            <a:pPr algn="ctr"/>
            <a:r>
              <a:rPr lang="en-GB" dirty="0"/>
              <a:t>Immediately serialize .NET POCOs to Parquet</a:t>
            </a:r>
          </a:p>
        </p:txBody>
      </p:sp>
      <p:pic>
        <p:nvPicPr>
          <p:cNvPr id="9" name="Picture 8">
            <a:extLst>
              <a:ext uri="{FF2B5EF4-FFF2-40B4-BE49-F238E27FC236}">
                <a16:creationId xmlns:a16="http://schemas.microsoft.com/office/drawing/2014/main" id="{7D33314D-6A8B-48EF-B61B-E93BFCF38C4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99" b="97070" l="1866" r="97015">
                        <a14:foregroundMark x1="54478" y1="5495" x2="54478" y2="5495"/>
                        <a14:foregroundMark x1="93284" y1="24908" x2="93284" y2="24908"/>
                        <a14:foregroundMark x1="86194" y1="38095" x2="86194" y2="38095"/>
                        <a14:foregroundMark x1="35448" y1="46886" x2="54104" y2="55678"/>
                        <a14:foregroundMark x1="54104" y1="55678" x2="96642" y2="32601"/>
                        <a14:foregroundMark x1="39179" y1="49817" x2="6716" y2="30037"/>
                        <a14:foregroundMark x1="4104" y1="27839" x2="4478" y2="40293"/>
                        <a14:foregroundMark x1="48507" y1="2930" x2="49627" y2="1465"/>
                        <a14:foregroundMark x1="52985" y1="91575" x2="45522" y2="92674"/>
                        <a14:foregroundMark x1="50000" y1="97070" x2="50000" y2="97070"/>
                        <a14:foregroundMark x1="97761" y1="63736" x2="97388" y2="70696"/>
                        <a14:foregroundMark x1="2239" y1="59341" x2="5970" y2="68864"/>
                        <a14:foregroundMark x1="1866" y1="27106" x2="2612" y2="36264"/>
                        <a14:backgroundMark x1="49627" y1="0" x2="49627" y2="0"/>
                        <a14:backgroundMark x1="51493" y1="1099" x2="51493" y2="1099"/>
                        <a14:backgroundMark x1="50373" y1="1099" x2="50373" y2="1099"/>
                        <a14:backgroundMark x1="48881" y1="1099" x2="48881" y2="1099"/>
                      </a14:backgroundRemoval>
                    </a14:imgEffect>
                  </a14:imgLayer>
                </a14:imgProps>
              </a:ext>
            </a:extLst>
          </a:blip>
          <a:stretch>
            <a:fillRect/>
          </a:stretch>
        </p:blipFill>
        <p:spPr>
          <a:xfrm>
            <a:off x="4405506" y="1269996"/>
            <a:ext cx="660275" cy="672594"/>
          </a:xfrm>
          <a:prstGeom prst="rect">
            <a:avLst/>
          </a:prstGeom>
        </p:spPr>
      </p:pic>
      <p:sp>
        <p:nvSpPr>
          <p:cNvPr id="10" name="TextBox 9">
            <a:extLst>
              <a:ext uri="{FF2B5EF4-FFF2-40B4-BE49-F238E27FC236}">
                <a16:creationId xmlns:a16="http://schemas.microsoft.com/office/drawing/2014/main" id="{0B88E782-7BD2-4B22-89E7-86C3AAAFFF5F}"/>
              </a:ext>
            </a:extLst>
          </p:cNvPr>
          <p:cNvSpPr txBox="1"/>
          <p:nvPr/>
        </p:nvSpPr>
        <p:spPr>
          <a:xfrm>
            <a:off x="5670115" y="3539412"/>
            <a:ext cx="2295330" cy="1200329"/>
          </a:xfrm>
          <a:prstGeom prst="rect">
            <a:avLst/>
          </a:prstGeom>
          <a:noFill/>
        </p:spPr>
        <p:txBody>
          <a:bodyPr wrap="square" rtlCol="0">
            <a:spAutoFit/>
          </a:bodyPr>
          <a:lstStyle/>
          <a:p>
            <a:pPr algn="ctr"/>
            <a:r>
              <a:rPr lang="en-GB" dirty="0"/>
              <a:t>Parquet specific optimisation and inspection tools in </a:t>
            </a:r>
            <a:r>
              <a:rPr lang="en-GB" dirty="0" err="1"/>
              <a:t>.net</a:t>
            </a:r>
            <a:endParaRPr lang="en-GB" dirty="0"/>
          </a:p>
        </p:txBody>
      </p:sp>
      <p:cxnSp>
        <p:nvCxnSpPr>
          <p:cNvPr id="12" name="Straight Arrow Connector 11">
            <a:extLst>
              <a:ext uri="{FF2B5EF4-FFF2-40B4-BE49-F238E27FC236}">
                <a16:creationId xmlns:a16="http://schemas.microsoft.com/office/drawing/2014/main" id="{DE9521AB-CD27-4C10-8AF4-4FEF97476D53}"/>
              </a:ext>
            </a:extLst>
          </p:cNvPr>
          <p:cNvCxnSpPr/>
          <p:nvPr/>
        </p:nvCxnSpPr>
        <p:spPr>
          <a:xfrm>
            <a:off x="2394911" y="2855167"/>
            <a:ext cx="1082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665504C-30FD-41A6-8FAE-737FE365894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5000" y1="62205" x2="35000" y2="62205"/>
                        <a14:foregroundMark x1="50625" y1="63780" x2="50625" y2="63780"/>
                        <a14:foregroundMark x1="71875" y1="40157" x2="71875" y2="40157"/>
                        <a14:foregroundMark x1="77500" y1="56693" x2="77500" y2="56693"/>
                        <a14:foregroundMark x1="57500" y1="39370" x2="57500" y2="39370"/>
                        <a14:foregroundMark x1="43750" y1="40945" x2="43750" y2="40945"/>
                        <a14:foregroundMark x1="59375" y1="25984" x2="59375" y2="25984"/>
                        <a14:foregroundMark x1="36875" y1="25984" x2="36875" y2="25984"/>
                        <a14:foregroundMark x1="35000" y1="40157" x2="35000" y2="40157"/>
                        <a14:foregroundMark x1="47500" y1="25984" x2="47500" y2="25984"/>
                        <a14:backgroundMark x1="41875" y1="32283" x2="41875" y2="32283"/>
                      </a14:backgroundRemoval>
                    </a14:imgEffect>
                  </a14:imgLayer>
                </a14:imgProps>
              </a:ext>
            </a:extLst>
          </a:blip>
          <a:stretch>
            <a:fillRect/>
          </a:stretch>
        </p:blipFill>
        <p:spPr>
          <a:xfrm>
            <a:off x="4895001" y="2660859"/>
            <a:ext cx="394583" cy="313200"/>
          </a:xfrm>
          <a:prstGeom prst="rect">
            <a:avLst/>
          </a:prstGeom>
          <a:ln>
            <a:noFill/>
          </a:ln>
        </p:spPr>
      </p:pic>
      <p:sp>
        <p:nvSpPr>
          <p:cNvPr id="15" name="TextBox 14">
            <a:extLst>
              <a:ext uri="{FF2B5EF4-FFF2-40B4-BE49-F238E27FC236}">
                <a16:creationId xmlns:a16="http://schemas.microsoft.com/office/drawing/2014/main" id="{CAE36435-7285-45BD-B570-E0F18888A79F}"/>
              </a:ext>
            </a:extLst>
          </p:cNvPr>
          <p:cNvSpPr txBox="1"/>
          <p:nvPr/>
        </p:nvSpPr>
        <p:spPr>
          <a:xfrm>
            <a:off x="5293515" y="2724362"/>
            <a:ext cx="638316" cy="261610"/>
          </a:xfrm>
          <a:prstGeom prst="rect">
            <a:avLst/>
          </a:prstGeom>
          <a:noFill/>
          <a:ln>
            <a:noFill/>
          </a:ln>
        </p:spPr>
        <p:txBody>
          <a:bodyPr wrap="none" rtlCol="0">
            <a:spAutoFit/>
          </a:bodyPr>
          <a:lstStyle/>
          <a:p>
            <a:r>
              <a:rPr lang="en-GB" sz="1100" dirty="0">
                <a:solidFill>
                  <a:schemeClr val="bg1"/>
                </a:solidFill>
              </a:rPr>
              <a:t>Parquet</a:t>
            </a:r>
          </a:p>
        </p:txBody>
      </p:sp>
      <p:cxnSp>
        <p:nvCxnSpPr>
          <p:cNvPr id="16" name="Straight Arrow Connector 15">
            <a:extLst>
              <a:ext uri="{FF2B5EF4-FFF2-40B4-BE49-F238E27FC236}">
                <a16:creationId xmlns:a16="http://schemas.microsoft.com/office/drawing/2014/main" id="{15FC8B27-8087-4906-8CDC-B03AF581A6F9}"/>
              </a:ext>
            </a:extLst>
          </p:cNvPr>
          <p:cNvCxnSpPr>
            <a:cxnSpLocks/>
          </p:cNvCxnSpPr>
          <p:nvPr/>
        </p:nvCxnSpPr>
        <p:spPr>
          <a:xfrm>
            <a:off x="4289025" y="2827175"/>
            <a:ext cx="482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09E6AD7-263D-4E75-BC20-4B7EE8DB57BB}"/>
              </a:ext>
            </a:extLst>
          </p:cNvPr>
          <p:cNvCxnSpPr>
            <a:cxnSpLocks/>
          </p:cNvCxnSpPr>
          <p:nvPr/>
        </p:nvCxnSpPr>
        <p:spPr>
          <a:xfrm flipH="1">
            <a:off x="5931831" y="2843260"/>
            <a:ext cx="5558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5233E59-E681-4D26-8373-8EA2F6BACC8F}"/>
              </a:ext>
            </a:extLst>
          </p:cNvPr>
          <p:cNvCxnSpPr/>
          <p:nvPr/>
        </p:nvCxnSpPr>
        <p:spPr>
          <a:xfrm flipH="1">
            <a:off x="5289584" y="1473200"/>
            <a:ext cx="973330" cy="97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5F9284A-0120-4EB1-94C9-9752B32E86FD}"/>
              </a:ext>
            </a:extLst>
          </p:cNvPr>
          <p:cNvSpPr txBox="1"/>
          <p:nvPr/>
        </p:nvSpPr>
        <p:spPr>
          <a:xfrm>
            <a:off x="7161806" y="1074635"/>
            <a:ext cx="2619006" cy="1200329"/>
          </a:xfrm>
          <a:prstGeom prst="rect">
            <a:avLst/>
          </a:prstGeom>
          <a:noFill/>
        </p:spPr>
        <p:txBody>
          <a:bodyPr wrap="square" rtlCol="0">
            <a:spAutoFit/>
          </a:bodyPr>
          <a:lstStyle/>
          <a:p>
            <a:r>
              <a:rPr lang="en-GB" dirty="0"/>
              <a:t>.NET can read operational output from ML and Big Data natively using Parquet.net</a:t>
            </a:r>
          </a:p>
        </p:txBody>
      </p:sp>
      <p:sp>
        <p:nvSpPr>
          <p:cNvPr id="30" name="Rectangle 29">
            <a:extLst>
              <a:ext uri="{FF2B5EF4-FFF2-40B4-BE49-F238E27FC236}">
                <a16:creationId xmlns:a16="http://schemas.microsoft.com/office/drawing/2014/main" id="{67BB7BAC-6688-4F71-AD69-5B029EBF14C3}"/>
              </a:ext>
            </a:extLst>
          </p:cNvPr>
          <p:cNvSpPr/>
          <p:nvPr/>
        </p:nvSpPr>
        <p:spPr>
          <a:xfrm>
            <a:off x="9661421" y="2985972"/>
            <a:ext cx="1346662" cy="1200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t>.NET</a:t>
            </a:r>
          </a:p>
        </p:txBody>
      </p:sp>
      <p:pic>
        <p:nvPicPr>
          <p:cNvPr id="31" name="Picture 30">
            <a:extLst>
              <a:ext uri="{FF2B5EF4-FFF2-40B4-BE49-F238E27FC236}">
                <a16:creationId xmlns:a16="http://schemas.microsoft.com/office/drawing/2014/main" id="{D5565EAB-2B2C-49C8-A239-56FBCC988757}"/>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178152" y="3528590"/>
            <a:ext cx="313200" cy="313200"/>
          </a:xfrm>
          <a:prstGeom prst="rect">
            <a:avLst/>
          </a:prstGeom>
        </p:spPr>
      </p:pic>
      <p:cxnSp>
        <p:nvCxnSpPr>
          <p:cNvPr id="33" name="Straight Arrow Connector 32">
            <a:extLst>
              <a:ext uri="{FF2B5EF4-FFF2-40B4-BE49-F238E27FC236}">
                <a16:creationId xmlns:a16="http://schemas.microsoft.com/office/drawing/2014/main" id="{A46D1315-D373-4EC8-B0F7-324C74952FF6}"/>
              </a:ext>
            </a:extLst>
          </p:cNvPr>
          <p:cNvCxnSpPr>
            <a:cxnSpLocks/>
            <a:stCxn id="30" idx="0"/>
          </p:cNvCxnSpPr>
          <p:nvPr/>
        </p:nvCxnSpPr>
        <p:spPr>
          <a:xfrm flipV="1">
            <a:off x="10334752" y="1738291"/>
            <a:ext cx="0" cy="1247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9CB9D2C-E903-4468-AEC9-938866A6B2E1}"/>
              </a:ext>
            </a:extLst>
          </p:cNvPr>
          <p:cNvSpPr txBox="1"/>
          <p:nvPr/>
        </p:nvSpPr>
        <p:spPr>
          <a:xfrm>
            <a:off x="3592286" y="2039257"/>
            <a:ext cx="184731" cy="369332"/>
          </a:xfrm>
          <a:prstGeom prst="rect">
            <a:avLst/>
          </a:prstGeom>
          <a:noFill/>
        </p:spPr>
        <p:txBody>
          <a:bodyPr wrap="none" rtlCol="0">
            <a:spAutoFit/>
          </a:bodyPr>
          <a:lstStyle/>
          <a:p>
            <a:endParaRPr lang="en-GB" dirty="0"/>
          </a:p>
        </p:txBody>
      </p:sp>
      <p:pic>
        <p:nvPicPr>
          <p:cNvPr id="38" name="Picture 37">
            <a:extLst>
              <a:ext uri="{FF2B5EF4-FFF2-40B4-BE49-F238E27FC236}">
                <a16:creationId xmlns:a16="http://schemas.microsoft.com/office/drawing/2014/main" id="{DF7F84EB-0786-4480-BCA0-D27A9AD9B26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5000" y1="62205" x2="35000" y2="62205"/>
                        <a14:foregroundMark x1="50625" y1="63780" x2="50625" y2="63780"/>
                        <a14:foregroundMark x1="71875" y1="40157" x2="71875" y2="40157"/>
                        <a14:foregroundMark x1="77500" y1="56693" x2="77500" y2="56693"/>
                        <a14:foregroundMark x1="57500" y1="39370" x2="57500" y2="39370"/>
                        <a14:foregroundMark x1="43750" y1="40945" x2="43750" y2="40945"/>
                        <a14:foregroundMark x1="59375" y1="25984" x2="59375" y2="25984"/>
                        <a14:foregroundMark x1="36875" y1="25984" x2="36875" y2="25984"/>
                        <a14:foregroundMark x1="35000" y1="40157" x2="35000" y2="40157"/>
                        <a14:foregroundMark x1="47500" y1="25984" x2="47500" y2="25984"/>
                        <a14:backgroundMark x1="41875" y1="32283" x2="41875" y2="32283"/>
                      </a14:backgroundRemoval>
                    </a14:imgEffect>
                  </a14:imgLayer>
                </a14:imgProps>
              </a:ext>
            </a:extLst>
          </a:blip>
          <a:stretch>
            <a:fillRect/>
          </a:stretch>
        </p:blipFill>
        <p:spPr>
          <a:xfrm>
            <a:off x="3252710" y="2959051"/>
            <a:ext cx="394583" cy="313200"/>
          </a:xfrm>
          <a:prstGeom prst="rect">
            <a:avLst/>
          </a:prstGeom>
          <a:ln>
            <a:noFill/>
          </a:ln>
        </p:spPr>
      </p:pic>
      <p:sp>
        <p:nvSpPr>
          <p:cNvPr id="39" name="TextBox 38">
            <a:extLst>
              <a:ext uri="{FF2B5EF4-FFF2-40B4-BE49-F238E27FC236}">
                <a16:creationId xmlns:a16="http://schemas.microsoft.com/office/drawing/2014/main" id="{D43405F5-2070-4B10-A670-51CE0270CFF7}"/>
              </a:ext>
            </a:extLst>
          </p:cNvPr>
          <p:cNvSpPr txBox="1"/>
          <p:nvPr/>
        </p:nvSpPr>
        <p:spPr>
          <a:xfrm>
            <a:off x="3651224" y="3022554"/>
            <a:ext cx="902811" cy="261610"/>
          </a:xfrm>
          <a:prstGeom prst="rect">
            <a:avLst/>
          </a:prstGeom>
          <a:noFill/>
          <a:ln>
            <a:noFill/>
          </a:ln>
        </p:spPr>
        <p:txBody>
          <a:bodyPr wrap="none" rtlCol="0">
            <a:spAutoFit/>
          </a:bodyPr>
          <a:lstStyle/>
          <a:p>
            <a:r>
              <a:rPr lang="en-GB" sz="1100" dirty="0">
                <a:solidFill>
                  <a:schemeClr val="bg1"/>
                </a:solidFill>
              </a:rPr>
              <a:t>Parquet.NET</a:t>
            </a:r>
          </a:p>
        </p:txBody>
      </p:sp>
      <p:cxnSp>
        <p:nvCxnSpPr>
          <p:cNvPr id="37" name="Straight Arrow Connector 36">
            <a:extLst>
              <a:ext uri="{FF2B5EF4-FFF2-40B4-BE49-F238E27FC236}">
                <a16:creationId xmlns:a16="http://schemas.microsoft.com/office/drawing/2014/main" id="{F1BF9B68-A849-4823-AD8B-354A82782C6C}"/>
              </a:ext>
            </a:extLst>
          </p:cNvPr>
          <p:cNvCxnSpPr/>
          <p:nvPr/>
        </p:nvCxnSpPr>
        <p:spPr>
          <a:xfrm flipH="1">
            <a:off x="9780812" y="1473200"/>
            <a:ext cx="553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672B692-52CE-4220-A587-7944EF288412}"/>
              </a:ext>
            </a:extLst>
          </p:cNvPr>
          <p:cNvCxnSpPr/>
          <p:nvPr/>
        </p:nvCxnSpPr>
        <p:spPr>
          <a:xfrm flipH="1">
            <a:off x="6440679" y="1422400"/>
            <a:ext cx="7211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439D289-1251-4F5C-B7EF-824F0BD72823}"/>
              </a:ext>
            </a:extLst>
          </p:cNvPr>
          <p:cNvCxnSpPr>
            <a:cxnSpLocks/>
          </p:cNvCxnSpPr>
          <p:nvPr/>
        </p:nvCxnSpPr>
        <p:spPr>
          <a:xfrm>
            <a:off x="4330957" y="1997330"/>
            <a:ext cx="581807" cy="50653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0" name="Picture 6" descr="Logo">
            <a:extLst>
              <a:ext uri="{FF2B5EF4-FFF2-40B4-BE49-F238E27FC236}">
                <a16:creationId xmlns:a16="http://schemas.microsoft.com/office/drawing/2014/main" id="{1B96786D-0A01-4DB7-8332-09BFAF5D0C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0001" y="2834750"/>
            <a:ext cx="749069" cy="5618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33A4550-87E7-45E2-9184-8C566CD4FD99}"/>
              </a:ext>
            </a:extLst>
          </p:cNvPr>
          <p:cNvSpPr/>
          <p:nvPr/>
        </p:nvSpPr>
        <p:spPr>
          <a:xfrm>
            <a:off x="3409875" y="1270462"/>
            <a:ext cx="823596" cy="646331"/>
          </a:xfrm>
          <a:prstGeom prst="rect">
            <a:avLst/>
          </a:prstGeom>
          <a:ln>
            <a:solidFill>
              <a:schemeClr val="accent1"/>
            </a:solidFill>
          </a:ln>
        </p:spPr>
        <p:txBody>
          <a:bodyPr wrap="square">
            <a:spAutoFit/>
          </a:bodyPr>
          <a:lstStyle/>
          <a:p>
            <a:pPr algn="ctr"/>
            <a:r>
              <a:rPr lang="en-GB" sz="1200" b="1" dirty="0">
                <a:solidFill>
                  <a:srgbClr val="24292E"/>
                </a:solidFill>
                <a:latin typeface="-apple-system"/>
              </a:rPr>
              <a:t>Machine Learning for .NET</a:t>
            </a:r>
            <a:endParaRPr lang="en-GB" sz="1200" b="1" i="0" dirty="0">
              <a:solidFill>
                <a:srgbClr val="24292E"/>
              </a:solidFill>
              <a:effectLst/>
              <a:latin typeface="-apple-system"/>
            </a:endParaRPr>
          </a:p>
        </p:txBody>
      </p:sp>
    </p:spTree>
    <p:extLst>
      <p:ext uri="{BB962C8B-B14F-4D97-AF65-F5344CB8AC3E}">
        <p14:creationId xmlns:p14="http://schemas.microsoft.com/office/powerpoint/2010/main" val="2330711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E0D3-2E89-46B2-AFCF-BCD8178249ED}"/>
              </a:ext>
            </a:extLst>
          </p:cNvPr>
          <p:cNvSpPr>
            <a:spLocks noGrp="1"/>
          </p:cNvSpPr>
          <p:nvPr>
            <p:ph type="title"/>
          </p:nvPr>
        </p:nvSpPr>
        <p:spPr/>
        <p:txBody>
          <a:bodyPr/>
          <a:lstStyle/>
          <a:p>
            <a:r>
              <a:rPr lang="en-GB" dirty="0"/>
              <a:t>Introduction to ML.NET</a:t>
            </a:r>
          </a:p>
        </p:txBody>
      </p:sp>
      <p:sp>
        <p:nvSpPr>
          <p:cNvPr id="3" name="Text Placeholder 2">
            <a:extLst>
              <a:ext uri="{FF2B5EF4-FFF2-40B4-BE49-F238E27FC236}">
                <a16:creationId xmlns:a16="http://schemas.microsoft.com/office/drawing/2014/main" id="{997A6FD4-67B1-4006-98C0-F7CE43A0884B}"/>
              </a:ext>
            </a:extLst>
          </p:cNvPr>
          <p:cNvSpPr>
            <a:spLocks noGrp="1"/>
          </p:cNvSpPr>
          <p:nvPr>
            <p:ph type="body" idx="1"/>
          </p:nvPr>
        </p:nvSpPr>
        <p:spPr/>
        <p:txBody>
          <a:bodyPr/>
          <a:lstStyle/>
          <a:p>
            <a:r>
              <a:rPr lang="en-GB" dirty="0"/>
              <a:t>With Example in Sentiment Analysis with Binary Classifier</a:t>
            </a:r>
          </a:p>
        </p:txBody>
      </p:sp>
    </p:spTree>
    <p:extLst>
      <p:ext uri="{BB962C8B-B14F-4D97-AF65-F5344CB8AC3E}">
        <p14:creationId xmlns:p14="http://schemas.microsoft.com/office/powerpoint/2010/main" val="2291577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214F-C737-49E8-8AEC-421EA1113960}"/>
              </a:ext>
            </a:extLst>
          </p:cNvPr>
          <p:cNvSpPr>
            <a:spLocks noGrp="1"/>
          </p:cNvSpPr>
          <p:nvPr>
            <p:ph type="title"/>
          </p:nvPr>
        </p:nvSpPr>
        <p:spPr/>
        <p:txBody>
          <a:bodyPr/>
          <a:lstStyle/>
          <a:p>
            <a:r>
              <a:rPr lang="en-GB" dirty="0"/>
              <a:t>0.6.0 Goodbye: ML.NET Pipelines</a:t>
            </a:r>
          </a:p>
        </p:txBody>
      </p:sp>
      <p:sp>
        <p:nvSpPr>
          <p:cNvPr id="3" name="Content Placeholder 2">
            <a:extLst>
              <a:ext uri="{FF2B5EF4-FFF2-40B4-BE49-F238E27FC236}">
                <a16:creationId xmlns:a16="http://schemas.microsoft.com/office/drawing/2014/main" id="{A886A776-6504-41E6-B7CD-392CC4E9FF58}"/>
              </a:ext>
            </a:extLst>
          </p:cNvPr>
          <p:cNvSpPr>
            <a:spLocks noGrp="1"/>
          </p:cNvSpPr>
          <p:nvPr>
            <p:ph idx="1"/>
          </p:nvPr>
        </p:nvSpPr>
        <p:spPr/>
        <p:txBody>
          <a:bodyPr>
            <a:normAutofit lnSpcReduction="10000"/>
          </a:bodyPr>
          <a:lstStyle/>
          <a:p>
            <a:r>
              <a:rPr lang="en-GB" dirty="0"/>
              <a:t>Library evolving quickly</a:t>
            </a:r>
          </a:p>
          <a:p>
            <a:r>
              <a:rPr lang="en-GB" dirty="0"/>
              <a:t>Towards common approach in Spark/</a:t>
            </a:r>
            <a:r>
              <a:rPr lang="en-GB" dirty="0" err="1"/>
              <a:t>SciKit</a:t>
            </a:r>
            <a:r>
              <a:rPr lang="en-GB" dirty="0"/>
              <a:t>-Learn</a:t>
            </a:r>
          </a:p>
          <a:p>
            <a:endParaRPr lang="en-GB" dirty="0"/>
          </a:p>
          <a:p>
            <a:r>
              <a:rPr lang="en-GB" dirty="0" err="1"/>
              <a:t>LearningPipeline</a:t>
            </a:r>
            <a:r>
              <a:rPr lang="en-GB" dirty="0"/>
              <a:t> weaknesses:</a:t>
            </a:r>
          </a:p>
          <a:p>
            <a:pPr lvl="1"/>
            <a:r>
              <a:rPr lang="en-GB" dirty="0"/>
              <a:t>Enumerable of actions not common elsewhere</a:t>
            </a:r>
          </a:p>
          <a:p>
            <a:pPr lvl="1"/>
            <a:r>
              <a:rPr lang="en-GB" dirty="0"/>
              <a:t>Logging and State not handled</a:t>
            </a:r>
          </a:p>
          <a:p>
            <a:pPr lvl="1"/>
            <a:endParaRPr lang="en-GB" dirty="0"/>
          </a:p>
          <a:p>
            <a:r>
              <a:rPr lang="en-GB" dirty="0"/>
              <a:t>Bring in Context, Environment and lower level data tools </a:t>
            </a:r>
            <a:r>
              <a:rPr lang="en-GB" dirty="0" err="1"/>
              <a:t>IDataView</a:t>
            </a:r>
            <a:r>
              <a:rPr lang="en-GB" dirty="0"/>
              <a:t> </a:t>
            </a:r>
          </a:p>
          <a:p>
            <a:endParaRPr lang="en-GB" dirty="0"/>
          </a:p>
          <a:p>
            <a:r>
              <a:rPr lang="en-GB" dirty="0"/>
              <a:t>Not all &lt;0.6.0 features available, so later demos are “Legacy”</a:t>
            </a:r>
          </a:p>
        </p:txBody>
      </p:sp>
    </p:spTree>
    <p:extLst>
      <p:ext uri="{BB962C8B-B14F-4D97-AF65-F5344CB8AC3E}">
        <p14:creationId xmlns:p14="http://schemas.microsoft.com/office/powerpoint/2010/main" val="3875589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9DF97-EA3D-444A-94DC-B3C7BA449C32}"/>
              </a:ext>
            </a:extLst>
          </p:cNvPr>
          <p:cNvSpPr>
            <a:spLocks noGrp="1"/>
          </p:cNvSpPr>
          <p:nvPr>
            <p:ph type="title"/>
          </p:nvPr>
        </p:nvSpPr>
        <p:spPr/>
        <p:txBody>
          <a:bodyPr/>
          <a:lstStyle/>
          <a:p>
            <a:r>
              <a:rPr lang="en-GB" dirty="0"/>
              <a:t>Sentiment Analysis</a:t>
            </a:r>
          </a:p>
        </p:txBody>
      </p:sp>
      <p:sp>
        <p:nvSpPr>
          <p:cNvPr id="3" name="Content Placeholder 2">
            <a:extLst>
              <a:ext uri="{FF2B5EF4-FFF2-40B4-BE49-F238E27FC236}">
                <a16:creationId xmlns:a16="http://schemas.microsoft.com/office/drawing/2014/main" id="{5764F0ED-D676-4491-BA0A-12602AB11361}"/>
              </a:ext>
            </a:extLst>
          </p:cNvPr>
          <p:cNvSpPr>
            <a:spLocks noGrp="1"/>
          </p:cNvSpPr>
          <p:nvPr>
            <p:ph idx="1"/>
          </p:nvPr>
        </p:nvSpPr>
        <p:spPr/>
        <p:txBody>
          <a:bodyPr/>
          <a:lstStyle/>
          <a:p>
            <a:r>
              <a:rPr lang="en-GB" dirty="0"/>
              <a:t>By showing examples of content and a Toxic bit flag, learn that makes things Toxic</a:t>
            </a:r>
          </a:p>
          <a:p>
            <a:endParaRPr lang="en-GB" dirty="0"/>
          </a:p>
          <a:p>
            <a:r>
              <a:rPr lang="en-GB" dirty="0"/>
              <a:t>The quality of the model reflects the quality of the data</a:t>
            </a:r>
          </a:p>
          <a:p>
            <a:pPr lvl="1"/>
            <a:r>
              <a:rPr lang="en-GB" dirty="0"/>
              <a:t>Representation</a:t>
            </a:r>
          </a:p>
          <a:p>
            <a:pPr lvl="1"/>
            <a:r>
              <a:rPr lang="en-GB" dirty="0"/>
              <a:t>Variety</a:t>
            </a:r>
          </a:p>
          <a:p>
            <a:pPr lvl="1"/>
            <a:r>
              <a:rPr lang="en-GB" dirty="0"/>
              <a:t>Breadth</a:t>
            </a:r>
          </a:p>
        </p:txBody>
      </p:sp>
    </p:spTree>
    <p:extLst>
      <p:ext uri="{BB962C8B-B14F-4D97-AF65-F5344CB8AC3E}">
        <p14:creationId xmlns:p14="http://schemas.microsoft.com/office/powerpoint/2010/main" val="3236257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3FA0AE-E40F-47CB-9FF3-57280041E0D7}"/>
              </a:ext>
            </a:extLst>
          </p:cNvPr>
          <p:cNvSpPr>
            <a:spLocks noGrp="1"/>
          </p:cNvSpPr>
          <p:nvPr>
            <p:ph type="title"/>
          </p:nvPr>
        </p:nvSpPr>
        <p:spPr/>
        <p:txBody>
          <a:bodyPr/>
          <a:lstStyle/>
          <a:p>
            <a:r>
              <a:rPr lang="en-GB" dirty="0"/>
              <a:t>Testing and Training Data</a:t>
            </a:r>
          </a:p>
        </p:txBody>
      </p:sp>
      <p:graphicFrame>
        <p:nvGraphicFramePr>
          <p:cNvPr id="10" name="Content Placeholder 9">
            <a:extLst>
              <a:ext uri="{FF2B5EF4-FFF2-40B4-BE49-F238E27FC236}">
                <a16:creationId xmlns:a16="http://schemas.microsoft.com/office/drawing/2014/main" id="{31BA540E-E2CC-4F28-BBC3-E66AE95BB21E}"/>
              </a:ext>
            </a:extLst>
          </p:cNvPr>
          <p:cNvGraphicFramePr>
            <a:graphicFrameLocks noGrp="1"/>
          </p:cNvGraphicFramePr>
          <p:nvPr>
            <p:ph idx="1"/>
            <p:extLst>
              <p:ext uri="{D42A27DB-BD31-4B8C-83A1-F6EECF244321}">
                <p14:modId xmlns:p14="http://schemas.microsoft.com/office/powerpoint/2010/main" val="3632315273"/>
              </p:ext>
            </p:extLst>
          </p:nvPr>
        </p:nvGraphicFramePr>
        <p:xfrm>
          <a:off x="521277" y="2608113"/>
          <a:ext cx="11149446" cy="2819023"/>
        </p:xfrm>
        <a:graphic>
          <a:graphicData uri="http://schemas.openxmlformats.org/drawingml/2006/table">
            <a:tbl>
              <a:tblPr firstRow="1" firstCol="1" bandRow="1">
                <a:tableStyleId>{5C22544A-7EE6-4342-B048-85BDC9FD1C3A}</a:tableStyleId>
              </a:tblPr>
              <a:tblGrid>
                <a:gridCol w="997528">
                  <a:extLst>
                    <a:ext uri="{9D8B030D-6E8A-4147-A177-3AD203B41FA5}">
                      <a16:colId xmlns:a16="http://schemas.microsoft.com/office/drawing/2014/main" val="2254173688"/>
                    </a:ext>
                  </a:extLst>
                </a:gridCol>
                <a:gridCol w="10151918">
                  <a:extLst>
                    <a:ext uri="{9D8B030D-6E8A-4147-A177-3AD203B41FA5}">
                      <a16:colId xmlns:a16="http://schemas.microsoft.com/office/drawing/2014/main" val="1279177875"/>
                    </a:ext>
                  </a:extLst>
                </a:gridCol>
              </a:tblGrid>
              <a:tr h="168340">
                <a:tc>
                  <a:txBody>
                    <a:bodyPr/>
                    <a:lstStyle/>
                    <a:p>
                      <a:pPr>
                        <a:lnSpc>
                          <a:spcPct val="107000"/>
                        </a:lnSpc>
                        <a:spcAft>
                          <a:spcPts val="0"/>
                        </a:spcAft>
                      </a:pPr>
                      <a:r>
                        <a:rPr lang="en-GB" sz="1400">
                          <a:effectLst/>
                        </a:rPr>
                        <a:t>Sentiment</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400" dirty="0" err="1">
                          <a:effectLst/>
                        </a:rPr>
                        <a:t>SentimentText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8462425"/>
                  </a:ext>
                </a:extLst>
              </a:tr>
              <a:tr h="336829">
                <a:tc>
                  <a:txBody>
                    <a:bodyPr/>
                    <a:lstStyle/>
                    <a:p>
                      <a:pPr>
                        <a:lnSpc>
                          <a:spcPct val="107000"/>
                        </a:lnSpc>
                        <a:spcAft>
                          <a:spcPts val="0"/>
                        </a:spcAft>
                      </a:pPr>
                      <a:r>
                        <a:rPr lang="en-GB" sz="1400">
                          <a:effectLst/>
                        </a:rPr>
                        <a:t>1</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400">
                          <a:effectLst/>
                        </a:rPr>
                        <a:t>  ==You're cool==  You seem like a really cool guy... *bursts out laughing at sarcasm*.</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887049"/>
                  </a:ext>
                </a:extLst>
              </a:tr>
              <a:tr h="564742">
                <a:tc>
                  <a:txBody>
                    <a:bodyPr/>
                    <a:lstStyle/>
                    <a:p>
                      <a:pPr>
                        <a:lnSpc>
                          <a:spcPct val="107000"/>
                        </a:lnSpc>
                        <a:spcAft>
                          <a:spcPts val="0"/>
                        </a:spcAft>
                      </a:pPr>
                      <a:r>
                        <a:rPr lang="en-GB" sz="1400">
                          <a:effectLst/>
                        </a:rPr>
                        <a:t>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400">
                          <a:effectLst/>
                        </a:rPr>
                        <a:t>I just want to point something out (and I'm in no way a supporter of the strange old git), but he is referred to as Dear Leader, and his father was referred to as Great Leader.</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5106367"/>
                  </a:ext>
                </a:extLst>
              </a:tr>
              <a:tr h="222873">
                <a:tc>
                  <a:txBody>
                    <a:bodyPr/>
                    <a:lstStyle/>
                    <a:p>
                      <a:pPr>
                        <a:lnSpc>
                          <a:spcPct val="107000"/>
                        </a:lnSpc>
                        <a:spcAft>
                          <a:spcPts val="0"/>
                        </a:spcAft>
                      </a:pPr>
                      <a:r>
                        <a:rPr lang="en-GB" sz="1400">
                          <a:effectLst/>
                        </a:rPr>
                        <a:t>1</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400">
                          <a:effectLst/>
                        </a:rPr>
                        <a:t>  ==RUDE== Dude, you are rude upload that carl picture back, or else.</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696416"/>
                  </a:ext>
                </a:extLst>
              </a:tr>
              <a:tr h="1476393">
                <a:tc>
                  <a:txBody>
                    <a:bodyPr/>
                    <a:lstStyle/>
                    <a:p>
                      <a:pPr>
                        <a:lnSpc>
                          <a:spcPct val="107000"/>
                        </a:lnSpc>
                        <a:spcAft>
                          <a:spcPts val="0"/>
                        </a:spcAft>
                      </a:pPr>
                      <a:r>
                        <a:rPr lang="en-GB" sz="1400">
                          <a:effectLst/>
                        </a:rPr>
                        <a:t>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400" dirty="0">
                          <a:effectLst/>
                        </a:rPr>
                        <a:t>"  : I know you listed your English as on the ""level 2"", but don't worry, you seem to be doing nicely otherwise, judging by the same page - so don't be taken aback. I just wanted to know if you were aware of what you wrote, and think it's an interesting case. : I would write that sentence simply as ""Theoretically I am an altruist, but only by word, not by my actions."". : PS. You can reply to me on this same page, as I have it on my watchlist.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7955912"/>
                  </a:ext>
                </a:extLst>
              </a:tr>
            </a:tbl>
          </a:graphicData>
        </a:graphic>
      </p:graphicFrame>
      <p:sp>
        <p:nvSpPr>
          <p:cNvPr id="11" name="TextBox 10">
            <a:extLst>
              <a:ext uri="{FF2B5EF4-FFF2-40B4-BE49-F238E27FC236}">
                <a16:creationId xmlns:a16="http://schemas.microsoft.com/office/drawing/2014/main" id="{0C76AF8E-CEB0-40BE-B9EA-98CBD2DF4204}"/>
              </a:ext>
            </a:extLst>
          </p:cNvPr>
          <p:cNvSpPr txBox="1"/>
          <p:nvPr/>
        </p:nvSpPr>
        <p:spPr>
          <a:xfrm>
            <a:off x="521277" y="1839188"/>
            <a:ext cx="5088381" cy="369332"/>
          </a:xfrm>
          <a:prstGeom prst="rect">
            <a:avLst/>
          </a:prstGeom>
          <a:noFill/>
        </p:spPr>
        <p:txBody>
          <a:bodyPr wrap="none" rtlCol="0">
            <a:spAutoFit/>
          </a:bodyPr>
          <a:lstStyle/>
          <a:p>
            <a:r>
              <a:rPr lang="en-GB" dirty="0"/>
              <a:t>Tab Separated, two columned data set with headers.</a:t>
            </a:r>
          </a:p>
        </p:txBody>
      </p:sp>
    </p:spTree>
    <p:extLst>
      <p:ext uri="{BB962C8B-B14F-4D97-AF65-F5344CB8AC3E}">
        <p14:creationId xmlns:p14="http://schemas.microsoft.com/office/powerpoint/2010/main" val="124215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3254-CD95-462E-A995-A4C9D7DE775F}"/>
              </a:ext>
            </a:extLst>
          </p:cNvPr>
          <p:cNvSpPr>
            <a:spLocks noGrp="1"/>
          </p:cNvSpPr>
          <p:nvPr>
            <p:ph type="title"/>
          </p:nvPr>
        </p:nvSpPr>
        <p:spPr/>
        <p:txBody>
          <a:bodyPr/>
          <a:lstStyle/>
          <a:p>
            <a:endParaRPr lang="en-GB" dirty="0"/>
          </a:p>
        </p:txBody>
      </p:sp>
      <p:pic>
        <p:nvPicPr>
          <p:cNvPr id="4" name="Content Placeholder 3">
            <a:extLst>
              <a:ext uri="{FF2B5EF4-FFF2-40B4-BE49-F238E27FC236}">
                <a16:creationId xmlns:a16="http://schemas.microsoft.com/office/drawing/2014/main" id="{BF7A1F22-9CFC-46BC-901C-4D9CE3704738}"/>
              </a:ext>
            </a:extLst>
          </p:cNvPr>
          <p:cNvPicPr>
            <a:picLocks noGrp="1" noChangeAspect="1"/>
          </p:cNvPicPr>
          <p:nvPr>
            <p:ph idx="1"/>
          </p:nvPr>
        </p:nvPicPr>
        <p:blipFill>
          <a:blip r:embed="rId2"/>
          <a:stretch>
            <a:fillRect/>
          </a:stretch>
        </p:blipFill>
        <p:spPr>
          <a:xfrm>
            <a:off x="2229906" y="1825625"/>
            <a:ext cx="7732188" cy="4351338"/>
          </a:xfrm>
          <a:prstGeom prst="rect">
            <a:avLst/>
          </a:prstGeom>
        </p:spPr>
      </p:pic>
    </p:spTree>
    <p:extLst>
      <p:ext uri="{BB962C8B-B14F-4D97-AF65-F5344CB8AC3E}">
        <p14:creationId xmlns:p14="http://schemas.microsoft.com/office/powerpoint/2010/main" val="2073476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B67D1-5797-40BE-A887-6E778EB971FE}"/>
              </a:ext>
            </a:extLst>
          </p:cNvPr>
          <p:cNvSpPr>
            <a:spLocks noGrp="1"/>
          </p:cNvSpPr>
          <p:nvPr>
            <p:ph type="title"/>
          </p:nvPr>
        </p:nvSpPr>
        <p:spPr/>
        <p:txBody>
          <a:bodyPr/>
          <a:lstStyle/>
          <a:p>
            <a:r>
              <a:rPr lang="en-GB" dirty="0"/>
              <a:t>Simple to build classifier</a:t>
            </a:r>
          </a:p>
        </p:txBody>
      </p:sp>
      <p:sp>
        <p:nvSpPr>
          <p:cNvPr id="3" name="Content Placeholder 2">
            <a:extLst>
              <a:ext uri="{FF2B5EF4-FFF2-40B4-BE49-F238E27FC236}">
                <a16:creationId xmlns:a16="http://schemas.microsoft.com/office/drawing/2014/main" id="{A10E32D9-0566-40E0-BE1A-2B2A6D5747C7}"/>
              </a:ext>
            </a:extLst>
          </p:cNvPr>
          <p:cNvSpPr>
            <a:spLocks noGrp="1"/>
          </p:cNvSpPr>
          <p:nvPr>
            <p:ph idx="1"/>
          </p:nvPr>
        </p:nvSpPr>
        <p:spPr/>
        <p:txBody>
          <a:bodyPr/>
          <a:lstStyle/>
          <a:p>
            <a:pPr marL="0" indent="0">
              <a:buNone/>
            </a:pPr>
            <a:r>
              <a:rPr lang="en-GB" dirty="0" err="1"/>
              <a:t>var</a:t>
            </a:r>
            <a:r>
              <a:rPr lang="en-GB" dirty="0"/>
              <a:t> pipeline = new </a:t>
            </a:r>
            <a:r>
              <a:rPr lang="en-GB" dirty="0" err="1"/>
              <a:t>TextTransform</a:t>
            </a:r>
            <a:r>
              <a:rPr lang="en-GB" dirty="0"/>
              <a:t>(</a:t>
            </a:r>
            <a:r>
              <a:rPr lang="en-GB" dirty="0" err="1"/>
              <a:t>env</a:t>
            </a:r>
            <a:r>
              <a:rPr lang="en-GB" dirty="0"/>
              <a:t>, "Text", "Features")</a:t>
            </a:r>
            <a:br>
              <a:rPr lang="en-GB" dirty="0"/>
            </a:br>
            <a:r>
              <a:rPr lang="en-GB" dirty="0"/>
              <a:t>		.</a:t>
            </a:r>
            <a:r>
              <a:rPr lang="en-GB" sz="2800" dirty="0"/>
              <a:t>Append(new </a:t>
            </a:r>
            <a:r>
              <a:rPr lang="en-GB" sz="2800" dirty="0" err="1"/>
              <a:t>LinearClassificationTrainer</a:t>
            </a:r>
            <a:r>
              <a:rPr lang="en-GB" sz="2800" dirty="0"/>
              <a:t>(</a:t>
            </a:r>
            <a:r>
              <a:rPr lang="en-GB" sz="2800" dirty="0" err="1"/>
              <a:t>env</a:t>
            </a:r>
            <a:r>
              <a:rPr lang="en-GB" sz="2800" dirty="0"/>
              <a:t>, new </a:t>
            </a:r>
            <a:r>
              <a:rPr lang="en-GB" sz="2800" dirty="0" err="1"/>
              <a:t>LinearClassificationTrainer.Arguments</a:t>
            </a:r>
            <a:r>
              <a:rPr lang="en-GB" sz="2800" dirty="0"/>
              <a:t>(), </a:t>
            </a:r>
          </a:p>
          <a:p>
            <a:pPr marL="457200" lvl="1" indent="0">
              <a:buNone/>
            </a:pPr>
            <a:r>
              <a:rPr lang="en-GB" sz="2800" dirty="0"/>
              <a:t>"Features", </a:t>
            </a:r>
          </a:p>
          <a:p>
            <a:pPr marL="457200" lvl="1" indent="0">
              <a:buNone/>
            </a:pPr>
            <a:r>
              <a:rPr lang="en-GB" sz="2800" dirty="0"/>
              <a:t>"Label")); </a:t>
            </a:r>
          </a:p>
          <a:p>
            <a:pPr marL="0" indent="0">
              <a:buNone/>
            </a:pPr>
            <a:r>
              <a:rPr lang="en-GB" dirty="0" err="1"/>
              <a:t>var</a:t>
            </a:r>
            <a:r>
              <a:rPr lang="en-GB" dirty="0"/>
              <a:t> model = </a:t>
            </a:r>
            <a:r>
              <a:rPr lang="en-GB" dirty="0" err="1"/>
              <a:t>pipeline.Fit</a:t>
            </a:r>
            <a:r>
              <a:rPr lang="en-GB" dirty="0"/>
              <a:t>(</a:t>
            </a:r>
            <a:r>
              <a:rPr lang="en-GB" dirty="0" err="1"/>
              <a:t>trainingData</a:t>
            </a:r>
            <a:r>
              <a:rPr lang="en-GB" dirty="0"/>
              <a:t>);</a:t>
            </a:r>
          </a:p>
          <a:p>
            <a:endParaRPr lang="en-GB" dirty="0"/>
          </a:p>
        </p:txBody>
      </p:sp>
    </p:spTree>
    <p:extLst>
      <p:ext uri="{BB962C8B-B14F-4D97-AF65-F5344CB8AC3E}">
        <p14:creationId xmlns:p14="http://schemas.microsoft.com/office/powerpoint/2010/main" val="925856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90CCC-6276-4654-81C0-37375A21F018}"/>
              </a:ext>
            </a:extLst>
          </p:cNvPr>
          <p:cNvSpPr>
            <a:spLocks noGrp="1"/>
          </p:cNvSpPr>
          <p:nvPr>
            <p:ph type="title"/>
          </p:nvPr>
        </p:nvSpPr>
        <p:spPr/>
        <p:txBody>
          <a:bodyPr/>
          <a:lstStyle/>
          <a:p>
            <a:r>
              <a:rPr lang="en-GB" dirty="0"/>
              <a:t>Evaluation of Models</a:t>
            </a:r>
          </a:p>
        </p:txBody>
      </p:sp>
      <p:sp>
        <p:nvSpPr>
          <p:cNvPr id="3" name="Content Placeholder 2">
            <a:extLst>
              <a:ext uri="{FF2B5EF4-FFF2-40B4-BE49-F238E27FC236}">
                <a16:creationId xmlns:a16="http://schemas.microsoft.com/office/drawing/2014/main" id="{014BB5BA-7D4A-4243-8DCA-4ADD819F17E1}"/>
              </a:ext>
            </a:extLst>
          </p:cNvPr>
          <p:cNvSpPr>
            <a:spLocks noGrp="1"/>
          </p:cNvSpPr>
          <p:nvPr>
            <p:ph idx="1"/>
          </p:nvPr>
        </p:nvSpPr>
        <p:spPr>
          <a:xfrm>
            <a:off x="396414" y="2539676"/>
            <a:ext cx="11465103" cy="4351338"/>
          </a:xfrm>
        </p:spPr>
        <p:txBody>
          <a:bodyPr>
            <a:normAutofit/>
          </a:bodyPr>
          <a:lstStyle/>
          <a:p>
            <a:pPr marL="0" indent="0">
              <a:buNone/>
            </a:pPr>
            <a:r>
              <a:rPr lang="en-GB" sz="2400" dirty="0" err="1">
                <a:latin typeface="Consolas" panose="020B0609020204030204" pitchFamily="49" charset="0"/>
              </a:rPr>
              <a:t>IDataView</a:t>
            </a:r>
            <a:r>
              <a:rPr lang="en-GB" sz="2400" dirty="0">
                <a:latin typeface="Consolas" panose="020B0609020204030204" pitchFamily="49" charset="0"/>
              </a:rPr>
              <a:t> </a:t>
            </a:r>
            <a:r>
              <a:rPr lang="en-GB" sz="2400" dirty="0" err="1">
                <a:latin typeface="Consolas" panose="020B0609020204030204" pitchFamily="49" charset="0"/>
              </a:rPr>
              <a:t>testData</a:t>
            </a:r>
            <a:r>
              <a:rPr lang="en-GB" sz="2400" dirty="0">
                <a:latin typeface="Consolas" panose="020B0609020204030204" pitchFamily="49" charset="0"/>
              </a:rPr>
              <a:t> = </a:t>
            </a:r>
            <a:r>
              <a:rPr lang="en-GB" sz="2400" dirty="0" err="1">
                <a:latin typeface="Consolas" panose="020B0609020204030204" pitchFamily="49" charset="0"/>
              </a:rPr>
              <a:t>GetData</a:t>
            </a:r>
            <a:r>
              <a:rPr lang="en-GB" sz="2400" dirty="0">
                <a:latin typeface="Consolas" panose="020B0609020204030204" pitchFamily="49" charset="0"/>
              </a:rPr>
              <a:t>(</a:t>
            </a:r>
            <a:r>
              <a:rPr lang="en-GB" sz="2400" dirty="0" err="1">
                <a:latin typeface="Consolas" panose="020B0609020204030204" pitchFamily="49" charset="0"/>
              </a:rPr>
              <a:t>env</a:t>
            </a:r>
            <a:r>
              <a:rPr lang="en-GB" sz="2400" dirty="0">
                <a:latin typeface="Consolas" panose="020B0609020204030204" pitchFamily="49" charset="0"/>
              </a:rPr>
              <a:t>, _</a:t>
            </a:r>
            <a:r>
              <a:rPr lang="en-GB" sz="2400" dirty="0" err="1">
                <a:latin typeface="Consolas" panose="020B0609020204030204" pitchFamily="49" charset="0"/>
              </a:rPr>
              <a:t>testDataPath</a:t>
            </a:r>
            <a:r>
              <a:rPr lang="en-GB" sz="2400" dirty="0">
                <a:latin typeface="Consolas" panose="020B0609020204030204" pitchFamily="49" charset="0"/>
              </a:rPr>
              <a:t>);</a:t>
            </a:r>
          </a:p>
          <a:p>
            <a:pPr marL="0" indent="0">
              <a:buNone/>
            </a:pPr>
            <a:br>
              <a:rPr lang="en-GB" sz="2400" dirty="0">
                <a:latin typeface="Consolas" panose="020B0609020204030204" pitchFamily="49" charset="0"/>
              </a:rPr>
            </a:br>
            <a:r>
              <a:rPr lang="en-GB" sz="2400" dirty="0" err="1">
                <a:latin typeface="Consolas" panose="020B0609020204030204" pitchFamily="49" charset="0"/>
              </a:rPr>
              <a:t>var</a:t>
            </a:r>
            <a:r>
              <a:rPr lang="en-GB" sz="2400" dirty="0">
                <a:latin typeface="Consolas" panose="020B0609020204030204" pitchFamily="49" charset="0"/>
              </a:rPr>
              <a:t> predictions = </a:t>
            </a:r>
            <a:r>
              <a:rPr lang="en-GB" sz="2400" dirty="0" err="1">
                <a:latin typeface="Consolas" panose="020B0609020204030204" pitchFamily="49" charset="0"/>
              </a:rPr>
              <a:t>model.Transform</a:t>
            </a:r>
            <a:r>
              <a:rPr lang="en-GB" sz="2400" dirty="0">
                <a:latin typeface="Consolas" panose="020B0609020204030204" pitchFamily="49" charset="0"/>
              </a:rPr>
              <a:t>(</a:t>
            </a:r>
            <a:r>
              <a:rPr lang="en-GB" sz="2400" dirty="0" err="1">
                <a:latin typeface="Consolas" panose="020B0609020204030204" pitchFamily="49" charset="0"/>
              </a:rPr>
              <a:t>testData</a:t>
            </a:r>
            <a:r>
              <a:rPr lang="en-GB" sz="2400" dirty="0">
                <a:latin typeface="Consolas" panose="020B0609020204030204" pitchFamily="49" charset="0"/>
              </a:rPr>
              <a:t>);</a:t>
            </a:r>
          </a:p>
          <a:p>
            <a:pPr marL="0" indent="0">
              <a:buNone/>
            </a:pPr>
            <a:br>
              <a:rPr lang="en-GB" sz="2400" dirty="0">
                <a:latin typeface="Consolas" panose="020B0609020204030204" pitchFamily="49" charset="0"/>
              </a:rPr>
            </a:br>
            <a:r>
              <a:rPr lang="en-GB" sz="2400" dirty="0" err="1">
                <a:latin typeface="Consolas" panose="020B0609020204030204" pitchFamily="49" charset="0"/>
              </a:rPr>
              <a:t>var</a:t>
            </a:r>
            <a:r>
              <a:rPr lang="en-GB" sz="2400" dirty="0">
                <a:latin typeface="Consolas" panose="020B0609020204030204" pitchFamily="49" charset="0"/>
              </a:rPr>
              <a:t> </a:t>
            </a:r>
            <a:r>
              <a:rPr lang="en-GB" sz="2400" dirty="0" err="1">
                <a:latin typeface="Consolas" panose="020B0609020204030204" pitchFamily="49" charset="0"/>
              </a:rPr>
              <a:t>binClassificationCtx</a:t>
            </a:r>
            <a:r>
              <a:rPr lang="en-GB" sz="2400" dirty="0">
                <a:latin typeface="Consolas" panose="020B0609020204030204" pitchFamily="49" charset="0"/>
              </a:rPr>
              <a:t> = new </a:t>
            </a:r>
            <a:r>
              <a:rPr lang="en-GB" sz="2400" dirty="0" err="1">
                <a:latin typeface="Consolas" panose="020B0609020204030204" pitchFamily="49" charset="0"/>
              </a:rPr>
              <a:t>BinaryClassificationContext</a:t>
            </a:r>
            <a:r>
              <a:rPr lang="en-GB" sz="2400" dirty="0">
                <a:latin typeface="Consolas" panose="020B0609020204030204" pitchFamily="49" charset="0"/>
              </a:rPr>
              <a:t>(</a:t>
            </a:r>
            <a:r>
              <a:rPr lang="en-GB" sz="2400" dirty="0" err="1">
                <a:latin typeface="Consolas" panose="020B0609020204030204" pitchFamily="49" charset="0"/>
              </a:rPr>
              <a:t>env</a:t>
            </a:r>
            <a:r>
              <a:rPr lang="en-GB" sz="2400" dirty="0">
                <a:latin typeface="Consolas" panose="020B0609020204030204" pitchFamily="49" charset="0"/>
              </a:rPr>
              <a:t>);</a:t>
            </a:r>
          </a:p>
          <a:p>
            <a:pPr marL="0" indent="0">
              <a:buNone/>
            </a:pPr>
            <a:r>
              <a:rPr lang="en-GB" sz="2400" dirty="0" err="1">
                <a:latin typeface="Consolas" panose="020B0609020204030204" pitchFamily="49" charset="0"/>
              </a:rPr>
              <a:t>var</a:t>
            </a:r>
            <a:r>
              <a:rPr lang="en-GB" sz="2400" dirty="0">
                <a:latin typeface="Consolas" panose="020B0609020204030204" pitchFamily="49" charset="0"/>
              </a:rPr>
              <a:t> metrics = </a:t>
            </a:r>
            <a:r>
              <a:rPr lang="en-GB" sz="2400" dirty="0" err="1">
                <a:latin typeface="Consolas" panose="020B0609020204030204" pitchFamily="49" charset="0"/>
              </a:rPr>
              <a:t>binClassificationCtx.Evaluate</a:t>
            </a:r>
            <a:r>
              <a:rPr lang="en-GB" sz="2400" dirty="0">
                <a:latin typeface="Consolas" panose="020B0609020204030204" pitchFamily="49" charset="0"/>
              </a:rPr>
              <a:t>(predictions, "Label");</a:t>
            </a:r>
          </a:p>
          <a:p>
            <a:pPr marL="0" indent="0">
              <a:buNone/>
            </a:pPr>
            <a:endParaRPr lang="en-GB" sz="2400" dirty="0">
              <a:latin typeface="Consolas" panose="020B0609020204030204" pitchFamily="49" charset="0"/>
            </a:endParaRPr>
          </a:p>
        </p:txBody>
      </p:sp>
      <p:sp>
        <p:nvSpPr>
          <p:cNvPr id="4" name="TextBox 3">
            <a:extLst>
              <a:ext uri="{FF2B5EF4-FFF2-40B4-BE49-F238E27FC236}">
                <a16:creationId xmlns:a16="http://schemas.microsoft.com/office/drawing/2014/main" id="{8B1EB060-AB4D-44EE-944B-6C63A445D64D}"/>
              </a:ext>
            </a:extLst>
          </p:cNvPr>
          <p:cNvSpPr txBox="1"/>
          <p:nvPr/>
        </p:nvSpPr>
        <p:spPr>
          <a:xfrm>
            <a:off x="6388215" y="180363"/>
            <a:ext cx="6392411" cy="1477328"/>
          </a:xfrm>
          <a:prstGeom prst="rect">
            <a:avLst/>
          </a:prstGeom>
          <a:noFill/>
        </p:spPr>
        <p:txBody>
          <a:bodyPr wrap="square" rtlCol="0">
            <a:spAutoFit/>
          </a:bodyPr>
          <a:lstStyle/>
          <a:p>
            <a:r>
              <a:rPr lang="en-GB" dirty="0" err="1">
                <a:latin typeface="Consolas" panose="020B0609020204030204" pitchFamily="49" charset="0"/>
              </a:rPr>
              <a:t>PredictionModel</a:t>
            </a:r>
            <a:r>
              <a:rPr lang="en-GB" dirty="0">
                <a:latin typeface="Consolas" panose="020B0609020204030204" pitchFamily="49" charset="0"/>
              </a:rPr>
              <a:t> quality metrics evaluation</a:t>
            </a:r>
          </a:p>
          <a:p>
            <a:r>
              <a:rPr lang="en-GB" dirty="0">
                <a:latin typeface="Consolas" panose="020B0609020204030204" pitchFamily="49" charset="0"/>
              </a:rPr>
              <a:t>------------------------------------------</a:t>
            </a:r>
          </a:p>
          <a:p>
            <a:r>
              <a:rPr lang="en-GB" dirty="0">
                <a:latin typeface="Consolas" panose="020B0609020204030204" pitchFamily="49" charset="0"/>
              </a:rPr>
              <a:t>Accuracy: 94.44%</a:t>
            </a:r>
          </a:p>
          <a:p>
            <a:r>
              <a:rPr lang="en-GB" dirty="0" err="1">
                <a:latin typeface="Consolas" panose="020B0609020204030204" pitchFamily="49" charset="0"/>
              </a:rPr>
              <a:t>Auc</a:t>
            </a:r>
            <a:r>
              <a:rPr lang="en-GB" dirty="0">
                <a:latin typeface="Consolas" panose="020B0609020204030204" pitchFamily="49" charset="0"/>
              </a:rPr>
              <a:t>: 98.77%</a:t>
            </a:r>
          </a:p>
          <a:p>
            <a:r>
              <a:rPr lang="en-GB" dirty="0">
                <a:latin typeface="Consolas" panose="020B0609020204030204" pitchFamily="49" charset="0"/>
              </a:rPr>
              <a:t>F1Score: 94.74%</a:t>
            </a:r>
          </a:p>
        </p:txBody>
      </p:sp>
    </p:spTree>
    <p:extLst>
      <p:ext uri="{BB962C8B-B14F-4D97-AF65-F5344CB8AC3E}">
        <p14:creationId xmlns:p14="http://schemas.microsoft.com/office/powerpoint/2010/main" val="732510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C9C44-3BB0-4D58-9C70-55D61A8C8404}"/>
              </a:ext>
            </a:extLst>
          </p:cNvPr>
          <p:cNvSpPr>
            <a:spLocks noGrp="1"/>
          </p:cNvSpPr>
          <p:nvPr>
            <p:ph type="title"/>
          </p:nvPr>
        </p:nvSpPr>
        <p:spPr/>
        <p:txBody>
          <a:bodyPr/>
          <a:lstStyle/>
          <a:p>
            <a:r>
              <a:rPr lang="en-GB" dirty="0"/>
              <a:t>Demo </a:t>
            </a:r>
          </a:p>
        </p:txBody>
      </p:sp>
      <p:sp>
        <p:nvSpPr>
          <p:cNvPr id="3" name="Content Placeholder 2">
            <a:extLst>
              <a:ext uri="{FF2B5EF4-FFF2-40B4-BE49-F238E27FC236}">
                <a16:creationId xmlns:a16="http://schemas.microsoft.com/office/drawing/2014/main" id="{FF23CB90-41FD-4655-BA15-B02C3F16A16A}"/>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62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p:cNvSpPr>
          <p:nvPr/>
        </p:nvSpPr>
        <p:spPr>
          <a:xfrm>
            <a:off x="459030" y="56350"/>
            <a:ext cx="10551559"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kumimoji="0" lang="en-US" sz="5300" b="0" i="0" u="none" strike="noStrike" kern="1200" cap="none" spc="-100" normalizeH="0" baseline="0" noProof="0">
                <a:ln w="3175">
                  <a:noFill/>
                </a:ln>
                <a:solidFill>
                  <a:srgbClr val="505050"/>
                </a:solidFill>
                <a:effectLst/>
                <a:uLnTx/>
                <a:uFillTx/>
                <a:latin typeface="Segoe UI Light"/>
                <a:ea typeface="+mn-ea"/>
                <a:cs typeface="Segoe UI" pitchFamily="34" charset="0"/>
              </a:rPr>
              <a:t>.NET Core</a:t>
            </a:r>
          </a:p>
        </p:txBody>
      </p:sp>
      <p:grpSp>
        <p:nvGrpSpPr>
          <p:cNvPr id="42" name="Group 41">
            <a:extLst>
              <a:ext uri="{FF2B5EF4-FFF2-40B4-BE49-F238E27FC236}">
                <a16:creationId xmlns:a16="http://schemas.microsoft.com/office/drawing/2014/main" id="{C4F4E84C-B245-45CD-B9D5-79D7F62F5ACF}"/>
              </a:ext>
            </a:extLst>
          </p:cNvPr>
          <p:cNvGrpSpPr/>
          <p:nvPr/>
        </p:nvGrpSpPr>
        <p:grpSpPr>
          <a:xfrm>
            <a:off x="8009616" y="1710871"/>
            <a:ext cx="1250398" cy="2075963"/>
            <a:chOff x="524899" y="1683299"/>
            <a:chExt cx="1250398" cy="2075963"/>
          </a:xfrm>
          <a:solidFill>
            <a:srgbClr val="002060"/>
          </a:solidFill>
        </p:grpSpPr>
        <p:sp>
          <p:nvSpPr>
            <p:cNvPr id="43" name="Rectangle 42">
              <a:extLst>
                <a:ext uri="{FF2B5EF4-FFF2-40B4-BE49-F238E27FC236}">
                  <a16:creationId xmlns:a16="http://schemas.microsoft.com/office/drawing/2014/main" id="{89127A41-E757-41D2-AC23-C49A4429BD0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43">
              <a:extLst>
                <a:ext uri="{FF2B5EF4-FFF2-40B4-BE49-F238E27FC236}">
                  <a16:creationId xmlns:a16="http://schemas.microsoft.com/office/drawing/2014/main" id="{46B3D685-3D37-4F7B-9D28-1BFD3FD201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45" name="TextBox 44">
              <a:extLst>
                <a:ext uri="{FF2B5EF4-FFF2-40B4-BE49-F238E27FC236}">
                  <a16:creationId xmlns:a16="http://schemas.microsoft.com/office/drawing/2014/main" id="{2FDEB3EB-E995-4786-9E17-EC1290892340}"/>
                </a:ext>
              </a:extLst>
            </p:cNvPr>
            <p:cNvSpPr txBox="1"/>
            <p:nvPr/>
          </p:nvSpPr>
          <p:spPr>
            <a:xfrm>
              <a:off x="529712" y="2677499"/>
              <a:ext cx="120851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2" name="Group 1">
            <a:extLst>
              <a:ext uri="{FF2B5EF4-FFF2-40B4-BE49-F238E27FC236}">
                <a16:creationId xmlns:a16="http://schemas.microsoft.com/office/drawing/2014/main" id="{BC2421A3-7ECA-4C10-A9B5-8D45C8FB3114}"/>
              </a:ext>
            </a:extLst>
          </p:cNvPr>
          <p:cNvGrpSpPr/>
          <p:nvPr/>
        </p:nvGrpSpPr>
        <p:grpSpPr>
          <a:xfrm>
            <a:off x="532527" y="1682702"/>
            <a:ext cx="2504119" cy="2075963"/>
            <a:chOff x="1771192" y="1683299"/>
            <a:chExt cx="2504119" cy="2075963"/>
          </a:xfrm>
        </p:grpSpPr>
        <p:grpSp>
          <p:nvGrpSpPr>
            <p:cNvPr id="46" name="Group 45">
              <a:extLst>
                <a:ext uri="{FF2B5EF4-FFF2-40B4-BE49-F238E27FC236}">
                  <a16:creationId xmlns:a16="http://schemas.microsoft.com/office/drawing/2014/main" id="{EE0F1726-3D94-49FB-A854-78E7F7B85312}"/>
                </a:ext>
              </a:extLst>
            </p:cNvPr>
            <p:cNvGrpSpPr/>
            <p:nvPr/>
          </p:nvGrpSpPr>
          <p:grpSpPr>
            <a:xfrm>
              <a:off x="1771192" y="1683300"/>
              <a:ext cx="1252060" cy="2075962"/>
              <a:chOff x="1771192" y="1683300"/>
              <a:chExt cx="1252060" cy="2075962"/>
            </a:xfrm>
          </p:grpSpPr>
          <p:sp>
            <p:nvSpPr>
              <p:cNvPr id="47" name="Rectangle 46">
                <a:extLst>
                  <a:ext uri="{FF2B5EF4-FFF2-40B4-BE49-F238E27FC236}">
                    <a16:creationId xmlns:a16="http://schemas.microsoft.com/office/drawing/2014/main" id="{72424025-AB22-4920-AB51-90D9719CBBEF}"/>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95C7F725-8B32-4B07-B1B0-690B0B8B33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49" name="TextBox 48">
                <a:extLst>
                  <a:ext uri="{FF2B5EF4-FFF2-40B4-BE49-F238E27FC236}">
                    <a16:creationId xmlns:a16="http://schemas.microsoft.com/office/drawing/2014/main" id="{DC0F005B-7C18-4BC0-95DF-7EA9D78FAB6A}"/>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0" name="Group 49">
              <a:extLst>
                <a:ext uri="{FF2B5EF4-FFF2-40B4-BE49-F238E27FC236}">
                  <a16:creationId xmlns:a16="http://schemas.microsoft.com/office/drawing/2014/main" id="{7B128606-EBDB-4826-864D-6690636AC489}"/>
                </a:ext>
              </a:extLst>
            </p:cNvPr>
            <p:cNvGrpSpPr/>
            <p:nvPr/>
          </p:nvGrpSpPr>
          <p:grpSpPr>
            <a:xfrm>
              <a:off x="3016777" y="1683299"/>
              <a:ext cx="1258534" cy="2075961"/>
              <a:chOff x="3654584" y="1899136"/>
              <a:chExt cx="1675508" cy="2597404"/>
            </a:xfrm>
          </p:grpSpPr>
          <p:sp>
            <p:nvSpPr>
              <p:cNvPr id="51" name="Rectangle 50">
                <a:extLst>
                  <a:ext uri="{FF2B5EF4-FFF2-40B4-BE49-F238E27FC236}">
                    <a16:creationId xmlns:a16="http://schemas.microsoft.com/office/drawing/2014/main" id="{F351FA05-F073-42A3-9597-3ED7276ACA1B}"/>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31ABE907-3006-43DA-A252-A6B6DB8791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53" name="TextBox 52">
                <a:extLst>
                  <a:ext uri="{FF2B5EF4-FFF2-40B4-BE49-F238E27FC236}">
                    <a16:creationId xmlns:a16="http://schemas.microsoft.com/office/drawing/2014/main" id="{052D608E-26F1-4E68-AF04-ACE288F34F7F}"/>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grpSp>
        <p:nvGrpSpPr>
          <p:cNvPr id="63" name="Group 62">
            <a:extLst>
              <a:ext uri="{FF2B5EF4-FFF2-40B4-BE49-F238E27FC236}">
                <a16:creationId xmlns:a16="http://schemas.microsoft.com/office/drawing/2014/main" id="{CEFC3F82-E26C-48C7-8424-60B49E82C087}"/>
              </a:ext>
            </a:extLst>
          </p:cNvPr>
          <p:cNvGrpSpPr/>
          <p:nvPr/>
        </p:nvGrpSpPr>
        <p:grpSpPr>
          <a:xfrm>
            <a:off x="9237670" y="1683299"/>
            <a:ext cx="1277956" cy="2075960"/>
            <a:chOff x="8620412" y="1899137"/>
            <a:chExt cx="1701365" cy="2580344"/>
          </a:xfrm>
        </p:grpSpPr>
        <p:sp>
          <p:nvSpPr>
            <p:cNvPr id="64" name="Rectangle 63">
              <a:extLst>
                <a:ext uri="{FF2B5EF4-FFF2-40B4-BE49-F238E27FC236}">
                  <a16:creationId xmlns:a16="http://schemas.microsoft.com/office/drawing/2014/main" id="{52134DFA-2275-4AB9-9C7C-F265698D5843}"/>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7FFBA21D-5326-44A7-9597-182A4A4822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66" name="TextBox 65">
              <a:extLst>
                <a:ext uri="{FF2B5EF4-FFF2-40B4-BE49-F238E27FC236}">
                  <a16:creationId xmlns:a16="http://schemas.microsoft.com/office/drawing/2014/main" id="{FFFF4118-D3AD-4CCA-8319-59F3301D83C4}"/>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67" name="Group 66">
            <a:extLst>
              <a:ext uri="{FF2B5EF4-FFF2-40B4-BE49-F238E27FC236}">
                <a16:creationId xmlns:a16="http://schemas.microsoft.com/office/drawing/2014/main" id="{83BB3713-1207-47CB-A30D-53D0C0CF436D}"/>
              </a:ext>
            </a:extLst>
          </p:cNvPr>
          <p:cNvGrpSpPr/>
          <p:nvPr/>
        </p:nvGrpSpPr>
        <p:grpSpPr>
          <a:xfrm>
            <a:off x="10520087" y="1683299"/>
            <a:ext cx="1250398" cy="2075960"/>
            <a:chOff x="10320997" y="1899137"/>
            <a:chExt cx="1664677" cy="2597403"/>
          </a:xfrm>
          <a:solidFill>
            <a:srgbClr val="FF0000"/>
          </a:solidFill>
        </p:grpSpPr>
        <p:sp>
          <p:nvSpPr>
            <p:cNvPr id="68" name="Rectangle 67">
              <a:extLst>
                <a:ext uri="{FF2B5EF4-FFF2-40B4-BE49-F238E27FC236}">
                  <a16:creationId xmlns:a16="http://schemas.microsoft.com/office/drawing/2014/main" id="{990206C7-D520-496A-963B-AB65988E8E97}"/>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A629F6F8-5019-4069-B04C-848BE1F86C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70" name="TextBox 69">
              <a:extLst>
                <a:ext uri="{FF2B5EF4-FFF2-40B4-BE49-F238E27FC236}">
                  <a16:creationId xmlns:a16="http://schemas.microsoft.com/office/drawing/2014/main" id="{880846B0-655B-44B6-8B0B-150F1193F8A9}"/>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grpSp>
        <p:nvGrpSpPr>
          <p:cNvPr id="97" name="Group 96">
            <a:extLst>
              <a:ext uri="{FF2B5EF4-FFF2-40B4-BE49-F238E27FC236}">
                <a16:creationId xmlns:a16="http://schemas.microsoft.com/office/drawing/2014/main" id="{1EE0F69E-D392-46E2-A9D5-2C92CEA26469}"/>
              </a:ext>
            </a:extLst>
          </p:cNvPr>
          <p:cNvGrpSpPr/>
          <p:nvPr/>
        </p:nvGrpSpPr>
        <p:grpSpPr>
          <a:xfrm>
            <a:off x="524899" y="3759259"/>
            <a:ext cx="8734361" cy="2495656"/>
            <a:chOff x="474923" y="2957811"/>
            <a:chExt cx="9253607" cy="3077297"/>
          </a:xfrm>
        </p:grpSpPr>
        <p:sp>
          <p:nvSpPr>
            <p:cNvPr id="99" name="TextBox 98">
              <a:extLst>
                <a:ext uri="{FF2B5EF4-FFF2-40B4-BE49-F238E27FC236}">
                  <a16:creationId xmlns:a16="http://schemas.microsoft.com/office/drawing/2014/main" id="{52768E2C-7B19-4972-B24F-376D4C496B77}"/>
                </a:ext>
              </a:extLst>
            </p:cNvPr>
            <p:cNvSpPr txBox="1"/>
            <p:nvPr/>
          </p:nvSpPr>
          <p:spPr>
            <a:xfrm>
              <a:off x="474923" y="2957811"/>
              <a:ext cx="9253607" cy="3077297"/>
            </a:xfrm>
            <a:prstGeom prst="rect">
              <a:avLst/>
            </a:prstGeom>
            <a:solidFill>
              <a:schemeClr val="accent1">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4938539F-DDDA-4183-87BF-0526D5D21645}"/>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01" name="TextBox 100">
              <a:extLst>
                <a:ext uri="{FF2B5EF4-FFF2-40B4-BE49-F238E27FC236}">
                  <a16:creationId xmlns:a16="http://schemas.microsoft.com/office/drawing/2014/main" id="{4ECBC503-3A76-45BA-9A6D-A333E382EF0C}"/>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02" name="TextBox 101">
              <a:extLst>
                <a:ext uri="{FF2B5EF4-FFF2-40B4-BE49-F238E27FC236}">
                  <a16:creationId xmlns:a16="http://schemas.microsoft.com/office/drawing/2014/main" id="{A3561CBE-8A8A-4CF2-9004-41871D7D0E6F}"/>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03" name="TextBox 102">
              <a:extLst>
                <a:ext uri="{FF2B5EF4-FFF2-40B4-BE49-F238E27FC236}">
                  <a16:creationId xmlns:a16="http://schemas.microsoft.com/office/drawing/2014/main" id="{277CB0A4-0F05-466C-A74E-540890CB27D3}"/>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45A69D42-C769-429F-833C-FEBE0B0A9C6C}"/>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98" name="Rectangle 97">
            <a:extLst>
              <a:ext uri="{FF2B5EF4-FFF2-40B4-BE49-F238E27FC236}">
                <a16:creationId xmlns:a16="http://schemas.microsoft.com/office/drawing/2014/main" id="{A59CCAF3-D916-40E9-9076-09DC5F61C3F4}"/>
              </a:ext>
            </a:extLst>
          </p:cNvPr>
          <p:cNvSpPr/>
          <p:nvPr/>
        </p:nvSpPr>
        <p:spPr>
          <a:xfrm>
            <a:off x="592516" y="384444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a:t>
            </a:r>
          </a:p>
        </p:txBody>
      </p:sp>
      <p:sp>
        <p:nvSpPr>
          <p:cNvPr id="96" name="TextBox 95">
            <a:extLst>
              <a:ext uri="{FF2B5EF4-FFF2-40B4-BE49-F238E27FC236}">
                <a16:creationId xmlns:a16="http://schemas.microsoft.com/office/drawing/2014/main" id="{33E88C77-00DC-495A-87CC-40B91FB9F006}"/>
              </a:ext>
            </a:extLst>
          </p:cNvPr>
          <p:cNvSpPr txBox="1"/>
          <p:nvPr/>
        </p:nvSpPr>
        <p:spPr>
          <a:xfrm>
            <a:off x="563168" y="5246578"/>
            <a:ext cx="8657823" cy="89889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8A77A195-84C3-465C-8340-5634BF1EEE55}"/>
              </a:ext>
            </a:extLst>
          </p:cNvPr>
          <p:cNvSpPr txBox="1"/>
          <p:nvPr/>
        </p:nvSpPr>
        <p:spPr>
          <a:xfrm>
            <a:off x="3336533" y="287273"/>
            <a:ext cx="2174146"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3</a:t>
            </a:r>
          </a:p>
        </p:txBody>
      </p:sp>
      <p:sp>
        <p:nvSpPr>
          <p:cNvPr id="71" name="Rectangle 70">
            <a:extLst>
              <a:ext uri="{FF2B5EF4-FFF2-40B4-BE49-F238E27FC236}">
                <a16:creationId xmlns:a16="http://schemas.microsoft.com/office/drawing/2014/main" id="{45C7ED1A-6941-4155-ADD9-06D71EDCBC71}"/>
              </a:ext>
            </a:extLst>
          </p:cNvPr>
          <p:cNvSpPr/>
          <p:nvPr/>
        </p:nvSpPr>
        <p:spPr>
          <a:xfrm>
            <a:off x="535611" y="384829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 3</a:t>
            </a:r>
          </a:p>
        </p:txBody>
      </p:sp>
      <p:sp>
        <p:nvSpPr>
          <p:cNvPr id="6" name="TextBox 5">
            <a:extLst>
              <a:ext uri="{FF2B5EF4-FFF2-40B4-BE49-F238E27FC236}">
                <a16:creationId xmlns:a16="http://schemas.microsoft.com/office/drawing/2014/main" id="{C11484CA-2EEA-490D-A82D-D4F2D2970661}"/>
              </a:ext>
            </a:extLst>
          </p:cNvPr>
          <p:cNvSpPr txBox="1"/>
          <p:nvPr/>
        </p:nvSpPr>
        <p:spPr>
          <a:xfrm>
            <a:off x="6887053" y="1966961"/>
            <a:ext cx="4123536" cy="1218795"/>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.NET Core 3 expands supported workloads to include Windows Desktop, IoT &amp; AI</a:t>
            </a:r>
          </a:p>
        </p:txBody>
      </p:sp>
      <p:sp>
        <p:nvSpPr>
          <p:cNvPr id="38" name="TextBox 37">
            <a:extLst>
              <a:ext uri="{FF2B5EF4-FFF2-40B4-BE49-F238E27FC236}">
                <a16:creationId xmlns:a16="http://schemas.microsoft.com/office/drawing/2014/main" id="{B33D9E61-6F8E-4DCE-A51A-C3C13CC7E6F3}"/>
              </a:ext>
            </a:extLst>
          </p:cNvPr>
          <p:cNvSpPr txBox="1"/>
          <p:nvPr/>
        </p:nvSpPr>
        <p:spPr>
          <a:xfrm>
            <a:off x="3339686" y="291123"/>
            <a:ext cx="2174146"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2</a:t>
            </a:r>
          </a:p>
        </p:txBody>
      </p:sp>
      <p:sp>
        <p:nvSpPr>
          <p:cNvPr id="39" name="TextBox 38">
            <a:extLst>
              <a:ext uri="{FF2B5EF4-FFF2-40B4-BE49-F238E27FC236}">
                <a16:creationId xmlns:a16="http://schemas.microsoft.com/office/drawing/2014/main" id="{36EEE1F2-2706-4691-B7AA-F268766670E0}"/>
              </a:ext>
            </a:extLst>
          </p:cNvPr>
          <p:cNvSpPr txBox="1"/>
          <p:nvPr/>
        </p:nvSpPr>
        <p:spPr>
          <a:xfrm>
            <a:off x="3359033" y="2096695"/>
            <a:ext cx="5868373"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.NET Core is perfectly suited for the requirements of cloud-native, cross-platform workloads</a:t>
            </a:r>
          </a:p>
        </p:txBody>
      </p:sp>
    </p:spTree>
    <p:extLst>
      <p:ext uri="{BB962C8B-B14F-4D97-AF65-F5344CB8AC3E}">
        <p14:creationId xmlns:p14="http://schemas.microsoft.com/office/powerpoint/2010/main" val="217363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xit" presetSubtype="0" fill="hold" grpId="0"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8"/>
                                        </p:tgtEl>
                                      </p:cBhvr>
                                    </p:animEffect>
                                    <p:set>
                                      <p:cBhvr>
                                        <p:cTn id="13" dur="1" fill="hold">
                                          <p:stCondLst>
                                            <p:cond delay="499"/>
                                          </p:stCondLst>
                                        </p:cTn>
                                        <p:tgtEl>
                                          <p:spTgt spid="38"/>
                                        </p:tgtEl>
                                        <p:attrNameLst>
                                          <p:attrName>style.visibility</p:attrName>
                                        </p:attrNameLst>
                                      </p:cBhvr>
                                      <p:to>
                                        <p:strVal val="hidden"/>
                                      </p:to>
                                    </p:set>
                                  </p:childTnLst>
                                </p:cTn>
                              </p:par>
                              <p:par>
                                <p:cTn id="14" presetID="35" presetClass="path" presetSubtype="0" accel="50000" decel="50000" fill="hold" nodeType="withEffect">
                                  <p:stCondLst>
                                    <p:cond delay="0"/>
                                  </p:stCondLst>
                                  <p:childTnLst>
                                    <p:animMotion origin="layout" path="M 0.00183 -0.00162 L -0.40885 -0.00254 " pathEditMode="relative" rAng="0" ptsTypes="AA">
                                      <p:cBhvr>
                                        <p:cTn id="15" dur="1000" fill="hold"/>
                                        <p:tgtEl>
                                          <p:spTgt spid="42"/>
                                        </p:tgtEl>
                                        <p:attrNameLst>
                                          <p:attrName>ppt_x</p:attrName>
                                          <p:attrName>ppt_y</p:attrName>
                                        </p:attrNameLst>
                                      </p:cBhvr>
                                      <p:rCtr x="-20534" y="-46"/>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35" presetClass="path" presetSubtype="0" accel="50000" decel="50000" fill="hold" nodeType="withEffect">
                                  <p:stCondLst>
                                    <p:cond delay="0"/>
                                  </p:stCondLst>
                                  <p:childTnLst>
                                    <p:animMotion origin="layout" path="M -0.00456 -0.00324 L -0.41068 -0.00023 " pathEditMode="relative" rAng="0" ptsTypes="AA">
                                      <p:cBhvr>
                                        <p:cTn id="21" dur="1000" fill="hold"/>
                                        <p:tgtEl>
                                          <p:spTgt spid="63"/>
                                        </p:tgtEl>
                                        <p:attrNameLst>
                                          <p:attrName>ppt_x</p:attrName>
                                          <p:attrName>ppt_y</p:attrName>
                                        </p:attrNameLst>
                                      </p:cBhvr>
                                      <p:rCtr x="-20313" y="139"/>
                                    </p:animMotion>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35" presetClass="path" presetSubtype="0" accel="50000" decel="50000" fill="hold" nodeType="withEffect">
                                  <p:stCondLst>
                                    <p:cond delay="0"/>
                                  </p:stCondLst>
                                  <p:childTnLst>
                                    <p:animMotion origin="layout" path="M -2.5E-6 -0.00486 L -0.41601 7.40741E-7 " pathEditMode="relative" rAng="0" ptsTypes="AA">
                                      <p:cBhvr>
                                        <p:cTn id="27" dur="1000" fill="hold"/>
                                        <p:tgtEl>
                                          <p:spTgt spid="67"/>
                                        </p:tgtEl>
                                        <p:attrNameLst>
                                          <p:attrName>ppt_x</p:attrName>
                                          <p:attrName>ppt_y</p:attrName>
                                        </p:attrNameLst>
                                      </p:cBhvr>
                                      <p:rCtr x="-20807" y="231"/>
                                    </p:animMotion>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xit" presetSubtype="0" fill="hold" grpId="0" nodeType="withEffect">
                                  <p:stCondLst>
                                    <p:cond delay="0"/>
                                  </p:stCondLst>
                                  <p:childTnLst>
                                    <p:animEffect transition="out" filter="fade">
                                      <p:cBhvr>
                                        <p:cTn id="33" dur="500"/>
                                        <p:tgtEl>
                                          <p:spTgt spid="98"/>
                                        </p:tgtEl>
                                      </p:cBhvr>
                                    </p:animEffect>
                                    <p:set>
                                      <p:cBhvr>
                                        <p:cTn id="34" dur="1" fill="hold">
                                          <p:stCondLst>
                                            <p:cond delay="499"/>
                                          </p:stCondLst>
                                        </p:cTn>
                                        <p:tgtEl>
                                          <p:spTgt spid="9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5" grpId="0"/>
      <p:bldP spid="71" grpId="0"/>
      <p:bldP spid="6" grpId="0"/>
      <p:bldP spid="38" grpId="0"/>
      <p:bldP spid="3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234A7-D0FB-4F66-9A08-D3F403EB02BA}"/>
              </a:ext>
            </a:extLst>
          </p:cNvPr>
          <p:cNvSpPr>
            <a:spLocks noGrp="1"/>
          </p:cNvSpPr>
          <p:nvPr>
            <p:ph type="title"/>
          </p:nvPr>
        </p:nvSpPr>
        <p:spPr/>
        <p:txBody>
          <a:bodyPr/>
          <a:lstStyle/>
          <a:p>
            <a:r>
              <a:rPr lang="en-GB" dirty="0"/>
              <a:t>Data</a:t>
            </a:r>
          </a:p>
        </p:txBody>
      </p:sp>
      <p:sp>
        <p:nvSpPr>
          <p:cNvPr id="3" name="Text Placeholder 2">
            <a:extLst>
              <a:ext uri="{FF2B5EF4-FFF2-40B4-BE49-F238E27FC236}">
                <a16:creationId xmlns:a16="http://schemas.microsoft.com/office/drawing/2014/main" id="{48DD9CBF-995F-41EA-AF02-6E13F499872A}"/>
              </a:ext>
            </a:extLst>
          </p:cNvPr>
          <p:cNvSpPr>
            <a:spLocks noGrp="1"/>
          </p:cNvSpPr>
          <p:nvPr>
            <p:ph type="body" idx="1"/>
          </p:nvPr>
        </p:nvSpPr>
        <p:spPr/>
        <p:txBody>
          <a:bodyPr/>
          <a:lstStyle/>
          <a:p>
            <a:r>
              <a:rPr lang="en-GB" dirty="0"/>
              <a:t>Loading and Transforming data in a pipeline</a:t>
            </a:r>
          </a:p>
        </p:txBody>
      </p:sp>
    </p:spTree>
    <p:extLst>
      <p:ext uri="{BB962C8B-B14F-4D97-AF65-F5344CB8AC3E}">
        <p14:creationId xmlns:p14="http://schemas.microsoft.com/office/powerpoint/2010/main" val="2924249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A0F369-7DFE-4A57-889F-2E4CC7B71A90}"/>
              </a:ext>
            </a:extLst>
          </p:cNvPr>
          <p:cNvSpPr>
            <a:spLocks noGrp="1"/>
          </p:cNvSpPr>
          <p:nvPr>
            <p:ph type="title"/>
          </p:nvPr>
        </p:nvSpPr>
        <p:spPr/>
        <p:txBody>
          <a:bodyPr/>
          <a:lstStyle/>
          <a:p>
            <a:r>
              <a:rPr lang="en-GB" dirty="0"/>
              <a:t>Supported Types</a:t>
            </a:r>
          </a:p>
        </p:txBody>
      </p:sp>
      <p:sp>
        <p:nvSpPr>
          <p:cNvPr id="5" name="Content Placeholder 4">
            <a:extLst>
              <a:ext uri="{FF2B5EF4-FFF2-40B4-BE49-F238E27FC236}">
                <a16:creationId xmlns:a16="http://schemas.microsoft.com/office/drawing/2014/main" id="{ADFDFF56-AF85-40C5-B549-DB2A4777B41B}"/>
              </a:ext>
            </a:extLst>
          </p:cNvPr>
          <p:cNvSpPr>
            <a:spLocks noGrp="1"/>
          </p:cNvSpPr>
          <p:nvPr>
            <p:ph idx="1"/>
          </p:nvPr>
        </p:nvSpPr>
        <p:spPr/>
        <p:txBody>
          <a:bodyPr/>
          <a:lstStyle/>
          <a:p>
            <a:r>
              <a:rPr lang="en-GB" dirty="0"/>
              <a:t>Text (CSV/TSV)</a:t>
            </a:r>
          </a:p>
          <a:p>
            <a:r>
              <a:rPr lang="en-GB" dirty="0"/>
              <a:t>Parquet</a:t>
            </a:r>
          </a:p>
          <a:p>
            <a:pPr algn="just"/>
            <a:r>
              <a:rPr lang="en-GB" dirty="0">
                <a:hlinkClick r:id="rId2"/>
              </a:rPr>
              <a:t>Binary</a:t>
            </a:r>
            <a:endParaRPr lang="en-GB" dirty="0"/>
          </a:p>
          <a:p>
            <a:r>
              <a:rPr lang="en-GB" dirty="0" err="1"/>
              <a:t>IEnumerable</a:t>
            </a:r>
            <a:r>
              <a:rPr lang="en-GB" dirty="0"/>
              <a:t>&lt;</a:t>
            </a:r>
            <a:r>
              <a:rPr lang="el-GR" dirty="0"/>
              <a:t>Τ&gt;</a:t>
            </a:r>
          </a:p>
          <a:p>
            <a:r>
              <a:rPr lang="en-GB" dirty="0"/>
              <a:t>File sets</a:t>
            </a:r>
          </a:p>
          <a:p>
            <a:endParaRPr lang="en-GB" dirty="0"/>
          </a:p>
        </p:txBody>
      </p:sp>
    </p:spTree>
    <p:extLst>
      <p:ext uri="{BB962C8B-B14F-4D97-AF65-F5344CB8AC3E}">
        <p14:creationId xmlns:p14="http://schemas.microsoft.com/office/powerpoint/2010/main" val="3746510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786B4-0BF8-45CD-B74B-7386CACA370F}"/>
              </a:ext>
            </a:extLst>
          </p:cNvPr>
          <p:cNvSpPr>
            <a:spLocks noGrp="1"/>
          </p:cNvSpPr>
          <p:nvPr>
            <p:ph type="title"/>
          </p:nvPr>
        </p:nvSpPr>
        <p:spPr/>
        <p:txBody>
          <a:bodyPr/>
          <a:lstStyle/>
          <a:p>
            <a:r>
              <a:rPr lang="en-GB" dirty="0"/>
              <a:t>The problem with flat files</a:t>
            </a:r>
          </a:p>
        </p:txBody>
      </p:sp>
      <p:sp>
        <p:nvSpPr>
          <p:cNvPr id="3" name="Content Placeholder 2">
            <a:extLst>
              <a:ext uri="{FF2B5EF4-FFF2-40B4-BE49-F238E27FC236}">
                <a16:creationId xmlns:a16="http://schemas.microsoft.com/office/drawing/2014/main" id="{615CCD1A-B4FA-43F5-9B2A-5FCBCE66F830}"/>
              </a:ext>
            </a:extLst>
          </p:cNvPr>
          <p:cNvSpPr>
            <a:spLocks noGrp="1"/>
          </p:cNvSpPr>
          <p:nvPr>
            <p:ph idx="1"/>
          </p:nvPr>
        </p:nvSpPr>
        <p:spPr/>
        <p:txBody>
          <a:bodyPr/>
          <a:lstStyle/>
          <a:p>
            <a:r>
              <a:rPr lang="en-GB" dirty="0"/>
              <a:t>With no database or storage engine Data is written arbitrarily to disc</a:t>
            </a:r>
          </a:p>
          <a:p>
            <a:endParaRPr lang="en-GB" dirty="0"/>
          </a:p>
          <a:p>
            <a:r>
              <a:rPr lang="en-GB" dirty="0"/>
              <a:t>Format errors</a:t>
            </a:r>
          </a:p>
          <a:p>
            <a:pPr lvl="1"/>
            <a:r>
              <a:rPr lang="en-GB" dirty="0"/>
              <a:t>Caused by bug</a:t>
            </a:r>
          </a:p>
          <a:p>
            <a:pPr lvl="1"/>
            <a:r>
              <a:rPr lang="en-GB" dirty="0"/>
              <a:t>Caused by error</a:t>
            </a:r>
          </a:p>
          <a:p>
            <a:pPr lvl="1"/>
            <a:endParaRPr lang="en-GB" dirty="0"/>
          </a:p>
          <a:p>
            <a:r>
              <a:rPr lang="en-GB" dirty="0"/>
              <a:t>Inefficiencies</a:t>
            </a:r>
          </a:p>
          <a:p>
            <a:pPr lvl="1"/>
            <a:r>
              <a:rPr lang="en-GB" dirty="0"/>
              <a:t>Compression an afterthought</a:t>
            </a:r>
          </a:p>
          <a:p>
            <a:pPr lvl="1"/>
            <a:r>
              <a:rPr lang="en-GB" dirty="0"/>
              <a:t>GZIP </a:t>
            </a:r>
            <a:r>
              <a:rPr lang="en-GB" dirty="0" err="1"/>
              <a:t>splittable</a:t>
            </a:r>
            <a:r>
              <a:rPr lang="en-GB" dirty="0"/>
              <a:t> problem</a:t>
            </a:r>
          </a:p>
          <a:p>
            <a:pPr lvl="1"/>
            <a:endParaRPr lang="en-GB" dirty="0"/>
          </a:p>
        </p:txBody>
      </p:sp>
    </p:spTree>
    <p:extLst>
      <p:ext uri="{BB962C8B-B14F-4D97-AF65-F5344CB8AC3E}">
        <p14:creationId xmlns:p14="http://schemas.microsoft.com/office/powerpoint/2010/main" val="454683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33CDD-92B4-435B-9240-C8C76F70A907}"/>
              </a:ext>
            </a:extLst>
          </p:cNvPr>
          <p:cNvSpPr>
            <a:spLocks noGrp="1"/>
          </p:cNvSpPr>
          <p:nvPr>
            <p:ph type="title"/>
          </p:nvPr>
        </p:nvSpPr>
        <p:spPr/>
        <p:txBody>
          <a:bodyPr/>
          <a:lstStyle/>
          <a:p>
            <a:r>
              <a:rPr lang="en-GB" dirty="0"/>
              <a:t>More problems with flat files</a:t>
            </a:r>
          </a:p>
        </p:txBody>
      </p:sp>
      <p:sp>
        <p:nvSpPr>
          <p:cNvPr id="3" name="Content Placeholder 2">
            <a:extLst>
              <a:ext uri="{FF2B5EF4-FFF2-40B4-BE49-F238E27FC236}">
                <a16:creationId xmlns:a16="http://schemas.microsoft.com/office/drawing/2014/main" id="{39D55860-E2A9-4B8E-94A8-49B5C3D5264D}"/>
              </a:ext>
            </a:extLst>
          </p:cNvPr>
          <p:cNvSpPr>
            <a:spLocks noGrp="1"/>
          </p:cNvSpPr>
          <p:nvPr>
            <p:ph idx="1"/>
          </p:nvPr>
        </p:nvSpPr>
        <p:spPr/>
        <p:txBody>
          <a:bodyPr/>
          <a:lstStyle/>
          <a:p>
            <a:r>
              <a:rPr lang="en-GB" dirty="0"/>
              <a:t>Access errors</a:t>
            </a:r>
          </a:p>
          <a:p>
            <a:pPr lvl="1"/>
            <a:r>
              <a:rPr lang="en-GB" dirty="0"/>
              <a:t>Mutability </a:t>
            </a:r>
          </a:p>
          <a:p>
            <a:pPr lvl="1"/>
            <a:r>
              <a:rPr lang="en-GB" dirty="0"/>
              <a:t>Variability between files in a </a:t>
            </a:r>
            <a:r>
              <a:rPr lang="en-GB" dirty="0" err="1"/>
              <a:t>fileset</a:t>
            </a:r>
            <a:endParaRPr lang="en-GB" dirty="0"/>
          </a:p>
          <a:p>
            <a:pPr marL="457200" lvl="1" indent="0">
              <a:buNone/>
            </a:pPr>
            <a:r>
              <a:rPr lang="en-GB" dirty="0"/>
              <a:t>	</a:t>
            </a:r>
          </a:p>
          <a:p>
            <a:r>
              <a:rPr lang="en-GB" dirty="0"/>
              <a:t>Naivety</a:t>
            </a:r>
          </a:p>
          <a:p>
            <a:pPr lvl="1"/>
            <a:r>
              <a:rPr lang="en-GB" dirty="0"/>
              <a:t>Just because brute force scanning is possible doesn’t mean it’s optimal</a:t>
            </a:r>
          </a:p>
          <a:p>
            <a:pPr lvl="1"/>
            <a:r>
              <a:rPr lang="en-GB" dirty="0"/>
              <a:t>Predicate Push-Down</a:t>
            </a:r>
          </a:p>
          <a:p>
            <a:pPr lvl="1"/>
            <a:r>
              <a:rPr lang="en-GB" dirty="0"/>
              <a:t>Partitioning</a:t>
            </a:r>
          </a:p>
        </p:txBody>
      </p:sp>
    </p:spTree>
    <p:extLst>
      <p:ext uri="{BB962C8B-B14F-4D97-AF65-F5344CB8AC3E}">
        <p14:creationId xmlns:p14="http://schemas.microsoft.com/office/powerpoint/2010/main" val="1825409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84E67-BA7D-4B4D-82B5-649AF87D5919}"/>
              </a:ext>
            </a:extLst>
          </p:cNvPr>
          <p:cNvSpPr>
            <a:spLocks noGrp="1"/>
          </p:cNvSpPr>
          <p:nvPr>
            <p:ph type="title"/>
          </p:nvPr>
        </p:nvSpPr>
        <p:spPr/>
        <p:txBody>
          <a:bodyPr/>
          <a:lstStyle/>
          <a:p>
            <a:r>
              <a:rPr lang="en-GB" dirty="0"/>
              <a:t>Parquet</a:t>
            </a:r>
          </a:p>
        </p:txBody>
      </p:sp>
      <p:sp>
        <p:nvSpPr>
          <p:cNvPr id="3" name="Content Placeholder 2">
            <a:extLst>
              <a:ext uri="{FF2B5EF4-FFF2-40B4-BE49-F238E27FC236}">
                <a16:creationId xmlns:a16="http://schemas.microsoft.com/office/drawing/2014/main" id="{482856E0-971B-4381-8A25-9FD2B824BE73}"/>
              </a:ext>
            </a:extLst>
          </p:cNvPr>
          <p:cNvSpPr>
            <a:spLocks noGrp="1"/>
          </p:cNvSpPr>
          <p:nvPr>
            <p:ph idx="1"/>
          </p:nvPr>
        </p:nvSpPr>
        <p:spPr/>
        <p:txBody>
          <a:bodyPr/>
          <a:lstStyle/>
          <a:p>
            <a:r>
              <a:rPr lang="en-GB" dirty="0"/>
              <a:t>Apache Parque is a file format, primarily driven from Hadoop Ecosystem, particularly loved by Spark</a:t>
            </a:r>
          </a:p>
          <a:p>
            <a:r>
              <a:rPr lang="en-GB" dirty="0"/>
              <a:t>Columnar format</a:t>
            </a:r>
          </a:p>
          <a:p>
            <a:endParaRPr lang="en-GB" dirty="0"/>
          </a:p>
          <a:p>
            <a:r>
              <a:rPr lang="en-GB" dirty="0"/>
              <a:t>Block</a:t>
            </a:r>
          </a:p>
          <a:p>
            <a:pPr lvl="1"/>
            <a:r>
              <a:rPr lang="en-GB" dirty="0"/>
              <a:t>File</a:t>
            </a:r>
          </a:p>
          <a:p>
            <a:pPr lvl="2"/>
            <a:r>
              <a:rPr lang="en-GB" dirty="0"/>
              <a:t>Row Group</a:t>
            </a:r>
          </a:p>
          <a:p>
            <a:pPr lvl="3"/>
            <a:r>
              <a:rPr lang="en-GB" dirty="0"/>
              <a:t>Column Chunk</a:t>
            </a:r>
          </a:p>
          <a:p>
            <a:pPr lvl="4"/>
            <a:r>
              <a:rPr lang="en-GB" dirty="0"/>
              <a:t>Page</a:t>
            </a:r>
          </a:p>
        </p:txBody>
      </p:sp>
    </p:spTree>
    <p:extLst>
      <p:ext uri="{BB962C8B-B14F-4D97-AF65-F5344CB8AC3E}">
        <p14:creationId xmlns:p14="http://schemas.microsoft.com/office/powerpoint/2010/main" val="2339956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2B63-C438-4C07-8460-DDC7609C057B}"/>
              </a:ext>
            </a:extLst>
          </p:cNvPr>
          <p:cNvSpPr>
            <a:spLocks noGrp="1"/>
          </p:cNvSpPr>
          <p:nvPr>
            <p:ph type="title"/>
          </p:nvPr>
        </p:nvSpPr>
        <p:spPr/>
        <p:txBody>
          <a:bodyPr/>
          <a:lstStyle/>
          <a:p>
            <a:r>
              <a:rPr lang="en-GB" dirty="0"/>
              <a:t>Designed for Data(!)</a:t>
            </a:r>
          </a:p>
        </p:txBody>
      </p:sp>
      <p:sp>
        <p:nvSpPr>
          <p:cNvPr id="3" name="Content Placeholder 2">
            <a:extLst>
              <a:ext uri="{FF2B5EF4-FFF2-40B4-BE49-F238E27FC236}">
                <a16:creationId xmlns:a16="http://schemas.microsoft.com/office/drawing/2014/main" id="{14761A95-C574-42C7-9452-C09486DE0984}"/>
              </a:ext>
            </a:extLst>
          </p:cNvPr>
          <p:cNvSpPr>
            <a:spLocks noGrp="1"/>
          </p:cNvSpPr>
          <p:nvPr>
            <p:ph idx="1"/>
          </p:nvPr>
        </p:nvSpPr>
        <p:spPr/>
        <p:txBody>
          <a:bodyPr/>
          <a:lstStyle/>
          <a:p>
            <a:r>
              <a:rPr lang="en-GB" dirty="0"/>
              <a:t>Schemas consistent through file</a:t>
            </a:r>
          </a:p>
          <a:p>
            <a:r>
              <a:rPr lang="en-GB" dirty="0"/>
              <a:t>Held at the end so can be quickly </a:t>
            </a:r>
            <a:r>
              <a:rPr lang="en-GB" dirty="0" err="1"/>
              <a:t>seeked</a:t>
            </a:r>
            <a:endParaRPr lang="en-GB" dirty="0"/>
          </a:p>
          <a:p>
            <a:endParaRPr lang="en-GB" dirty="0"/>
          </a:p>
          <a:p>
            <a:r>
              <a:rPr lang="en-GB" dirty="0"/>
              <a:t>By Convention: WRITE ONCE</a:t>
            </a:r>
          </a:p>
          <a:p>
            <a:endParaRPr lang="en-GB" dirty="0"/>
          </a:p>
          <a:p>
            <a:r>
              <a:rPr lang="en-GB" dirty="0"/>
              <a:t>Parallelism:</a:t>
            </a:r>
          </a:p>
          <a:p>
            <a:pPr lvl="1"/>
            <a:r>
              <a:rPr lang="en-GB" dirty="0"/>
              <a:t>Partition workload by File or Row Group</a:t>
            </a:r>
          </a:p>
          <a:p>
            <a:pPr lvl="1"/>
            <a:r>
              <a:rPr lang="en-GB" dirty="0"/>
              <a:t>Read data by column chunk</a:t>
            </a:r>
          </a:p>
          <a:p>
            <a:pPr lvl="1"/>
            <a:r>
              <a:rPr lang="en-GB" dirty="0"/>
              <a:t>Compress per Page</a:t>
            </a:r>
          </a:p>
        </p:txBody>
      </p:sp>
    </p:spTree>
    <p:extLst>
      <p:ext uri="{BB962C8B-B14F-4D97-AF65-F5344CB8AC3E}">
        <p14:creationId xmlns:p14="http://schemas.microsoft.com/office/powerpoint/2010/main" val="3293261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16CA5-36EB-4C07-BB51-7F994D73729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CC7F5AF-64D5-43B9-81CF-AF2A6E84F525}"/>
              </a:ext>
            </a:extLst>
          </p:cNvPr>
          <p:cNvSpPr>
            <a:spLocks noGrp="1"/>
          </p:cNvSpPr>
          <p:nvPr>
            <p:ph idx="1"/>
          </p:nvPr>
        </p:nvSpPr>
        <p:spPr/>
        <p:txBody>
          <a:bodyPr/>
          <a:lstStyle/>
          <a:p>
            <a:endParaRPr lang="en-GB"/>
          </a:p>
        </p:txBody>
      </p:sp>
      <p:pic>
        <p:nvPicPr>
          <p:cNvPr id="2050" name="Picture 2" descr="Metadata diagram">
            <a:extLst>
              <a:ext uri="{FF2B5EF4-FFF2-40B4-BE49-F238E27FC236}">
                <a16:creationId xmlns:a16="http://schemas.microsoft.com/office/drawing/2014/main" id="{246A810E-54EB-4B7D-A296-CC45F7A5E4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1388" y="0"/>
            <a:ext cx="52292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8851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9DAF9-C223-4614-B97A-365CB6E14EDF}"/>
              </a:ext>
            </a:extLst>
          </p:cNvPr>
          <p:cNvSpPr>
            <a:spLocks noGrp="1"/>
          </p:cNvSpPr>
          <p:nvPr>
            <p:ph type="title"/>
          </p:nvPr>
        </p:nvSpPr>
        <p:spPr/>
        <p:txBody>
          <a:bodyPr/>
          <a:lstStyle/>
          <a:p>
            <a:r>
              <a:rPr lang="en-GB" dirty="0"/>
              <a:t>Parquet.NET</a:t>
            </a:r>
          </a:p>
        </p:txBody>
      </p:sp>
      <p:sp>
        <p:nvSpPr>
          <p:cNvPr id="3" name="Content Placeholder 2">
            <a:extLst>
              <a:ext uri="{FF2B5EF4-FFF2-40B4-BE49-F238E27FC236}">
                <a16:creationId xmlns:a16="http://schemas.microsoft.com/office/drawing/2014/main" id="{D910F0C6-CE8F-4162-9F97-25DD8230CA0A}"/>
              </a:ext>
            </a:extLst>
          </p:cNvPr>
          <p:cNvSpPr>
            <a:spLocks noGrp="1"/>
          </p:cNvSpPr>
          <p:nvPr>
            <p:ph idx="1"/>
          </p:nvPr>
        </p:nvSpPr>
        <p:spPr/>
        <p:txBody>
          <a:bodyPr/>
          <a:lstStyle/>
          <a:p>
            <a:r>
              <a:rPr lang="en-GB" dirty="0"/>
              <a:t>Until recently no approach available to .NET</a:t>
            </a:r>
          </a:p>
          <a:p>
            <a:pPr lvl="1"/>
            <a:r>
              <a:rPr lang="en-GB" dirty="0"/>
              <a:t>Leading to System.IO to write arbitrary data and then requiring data engineering to sort the data out</a:t>
            </a:r>
          </a:p>
          <a:p>
            <a:pPr lvl="1"/>
            <a:endParaRPr lang="en-GB" dirty="0"/>
          </a:p>
          <a:p>
            <a:r>
              <a:rPr lang="en-GB" dirty="0"/>
              <a:t>Libraries for </a:t>
            </a:r>
            <a:r>
              <a:rPr lang="en-GB" dirty="0" err="1"/>
              <a:t>cpp</a:t>
            </a:r>
            <a:r>
              <a:rPr lang="en-GB" dirty="0"/>
              <a:t> can be used</a:t>
            </a:r>
          </a:p>
          <a:p>
            <a:pPr lvl="1"/>
            <a:r>
              <a:rPr lang="en-GB" dirty="0"/>
              <a:t>Implementation by G-Research called </a:t>
            </a:r>
            <a:r>
              <a:rPr lang="en-GB" dirty="0" err="1"/>
              <a:t>ParquetSharp</a:t>
            </a:r>
            <a:r>
              <a:rPr lang="en-GB" dirty="0"/>
              <a:t> uses </a:t>
            </a:r>
            <a:r>
              <a:rPr lang="en-GB" dirty="0" err="1"/>
              <a:t>Pinvoke</a:t>
            </a:r>
            <a:endParaRPr lang="en-GB" dirty="0"/>
          </a:p>
          <a:p>
            <a:pPr lvl="1"/>
            <a:endParaRPr lang="en-GB" dirty="0"/>
          </a:p>
          <a:p>
            <a:r>
              <a:rPr lang="en-GB" dirty="0"/>
              <a:t>A full .NET Core implementation is Parquet.NET</a:t>
            </a:r>
          </a:p>
          <a:p>
            <a:pPr lvl="1"/>
            <a:r>
              <a:rPr lang="en-GB" dirty="0">
                <a:hlinkClick r:id="rId2"/>
              </a:rPr>
              <a:t>https://github.com/elastacloud/parquet-dotnet</a:t>
            </a:r>
            <a:r>
              <a:rPr lang="en-GB" dirty="0"/>
              <a:t> </a:t>
            </a:r>
          </a:p>
        </p:txBody>
      </p:sp>
    </p:spTree>
    <p:extLst>
      <p:ext uri="{BB962C8B-B14F-4D97-AF65-F5344CB8AC3E}">
        <p14:creationId xmlns:p14="http://schemas.microsoft.com/office/powerpoint/2010/main" val="3800518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erf00">
            <a:extLst>
              <a:ext uri="{FF2B5EF4-FFF2-40B4-BE49-F238E27FC236}">
                <a16:creationId xmlns:a16="http://schemas.microsoft.com/office/drawing/2014/main" id="{178192B9-1BD4-4AF4-B573-651A2CDD4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75" y="1347788"/>
            <a:ext cx="939165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236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DAEF2-2D06-4148-9DD4-84E32531E4F0}"/>
              </a:ext>
            </a:extLst>
          </p:cNvPr>
          <p:cNvSpPr>
            <a:spLocks noGrp="1"/>
          </p:cNvSpPr>
          <p:nvPr>
            <p:ph type="title"/>
          </p:nvPr>
        </p:nvSpPr>
        <p:spPr/>
        <p:txBody>
          <a:bodyPr/>
          <a:lstStyle/>
          <a:p>
            <a:r>
              <a:rPr lang="en-GB" dirty="0" err="1"/>
              <a:t>Parq</a:t>
            </a:r>
            <a:r>
              <a:rPr lang="en-GB" dirty="0"/>
              <a:t>! </a:t>
            </a:r>
          </a:p>
        </p:txBody>
      </p:sp>
      <p:sp>
        <p:nvSpPr>
          <p:cNvPr id="3" name="Content Placeholder 2">
            <a:extLst>
              <a:ext uri="{FF2B5EF4-FFF2-40B4-BE49-F238E27FC236}">
                <a16:creationId xmlns:a16="http://schemas.microsoft.com/office/drawing/2014/main" id="{2B7E061F-4A9E-4E59-8823-E1CAF5ECC089}"/>
              </a:ext>
            </a:extLst>
          </p:cNvPr>
          <p:cNvSpPr>
            <a:spLocks noGrp="1"/>
          </p:cNvSpPr>
          <p:nvPr>
            <p:ph idx="1"/>
          </p:nvPr>
        </p:nvSpPr>
        <p:spPr/>
        <p:txBody>
          <a:bodyPr/>
          <a:lstStyle/>
          <a:p>
            <a:r>
              <a:rPr lang="en-GB" dirty="0"/>
              <a:t>End to end tooling for .NET </a:t>
            </a:r>
            <a:r>
              <a:rPr lang="en-GB" dirty="0" err="1"/>
              <a:t>devs</a:t>
            </a:r>
            <a:r>
              <a:rPr lang="en-GB" dirty="0"/>
              <a:t> on a platform they’re familiar with. </a:t>
            </a:r>
          </a:p>
          <a:p>
            <a:endParaRPr lang="en-GB" dirty="0"/>
          </a:p>
          <a:p>
            <a:r>
              <a:rPr lang="en-GB" dirty="0"/>
              <a:t>Uses dotnet global tooling</a:t>
            </a:r>
          </a:p>
        </p:txBody>
      </p:sp>
    </p:spTree>
    <p:extLst>
      <p:ext uri="{BB962C8B-B14F-4D97-AF65-F5344CB8AC3E}">
        <p14:creationId xmlns:p14="http://schemas.microsoft.com/office/powerpoint/2010/main" val="2836877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FEB74573-1894-419D-BEA8-7237C0B9CA16}"/>
              </a:ext>
            </a:extLst>
          </p:cNvPr>
          <p:cNvCxnSpPr>
            <a:cxnSpLocks/>
            <a:stCxn id="70" idx="3"/>
            <a:endCxn id="72" idx="1"/>
          </p:cNvCxnSpPr>
          <p:nvPr/>
        </p:nvCxnSpPr>
        <p:spPr>
          <a:xfrm>
            <a:off x="2977600" y="1364061"/>
            <a:ext cx="2452100" cy="37523"/>
          </a:xfrm>
          <a:prstGeom prst="straightConnector1">
            <a:avLst/>
          </a:prstGeom>
          <a:ln w="50800">
            <a:gradFill flip="none" rotWithShape="1">
              <a:gsLst>
                <a:gs pos="6195">
                  <a:schemeClr val="accent2"/>
                </a:gs>
                <a:gs pos="100000">
                  <a:srgbClr val="002060"/>
                </a:gs>
                <a:gs pos="100000">
                  <a:srgbClr val="002060"/>
                </a:gs>
              </a:gsLst>
              <a:lin ang="2700000" scaled="1"/>
              <a:tileRect/>
            </a:gra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2965B93-1C2B-42D5-A58C-ACC2DDE47D09}"/>
              </a:ext>
            </a:extLst>
          </p:cNvPr>
          <p:cNvCxnSpPr>
            <a:cxnSpLocks/>
          </p:cNvCxnSpPr>
          <p:nvPr/>
        </p:nvCxnSpPr>
        <p:spPr>
          <a:xfrm flipV="1">
            <a:off x="1433285" y="1408732"/>
            <a:ext cx="477063" cy="5163"/>
          </a:xfrm>
          <a:prstGeom prst="straightConnector1">
            <a:avLst/>
          </a:prstGeom>
          <a:ln w="50800">
            <a:gradFill flip="none" rotWithShape="1">
              <a:gsLst>
                <a:gs pos="0">
                  <a:srgbClr val="FA7F22"/>
                </a:gs>
                <a:gs pos="94000">
                  <a:srgbClr val="0078D7"/>
                </a:gs>
              </a:gsLst>
              <a:lin ang="2700000" scaled="1"/>
              <a:tileRect/>
            </a:gradFill>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29480E53-0D1D-44B0-B456-32AD40C4C821}"/>
              </a:ext>
            </a:extLst>
          </p:cNvPr>
          <p:cNvSpPr/>
          <p:nvPr/>
        </p:nvSpPr>
        <p:spPr>
          <a:xfrm>
            <a:off x="5275349" y="3065787"/>
            <a:ext cx="1727711" cy="1797104"/>
          </a:xfrm>
          <a:prstGeom prst="rect">
            <a:avLst/>
          </a:prstGeom>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14377">
              <a:defRPr/>
            </a:pPr>
            <a:endParaRPr lang="en-US" sz="1600" b="1">
              <a:solidFill>
                <a:srgbClr val="505050"/>
              </a:solidFill>
              <a:latin typeface="Segoe UI"/>
            </a:endParaRPr>
          </a:p>
        </p:txBody>
      </p:sp>
      <p:sp>
        <p:nvSpPr>
          <p:cNvPr id="4" name="Rectangle 3">
            <a:extLst>
              <a:ext uri="{FF2B5EF4-FFF2-40B4-BE49-F238E27FC236}">
                <a16:creationId xmlns:a16="http://schemas.microsoft.com/office/drawing/2014/main" id="{2B2D7F04-A53A-4DB4-8FC6-1E83B113A5C6}"/>
              </a:ext>
            </a:extLst>
          </p:cNvPr>
          <p:cNvSpPr/>
          <p:nvPr/>
        </p:nvSpPr>
        <p:spPr>
          <a:xfrm>
            <a:off x="1352663" y="3065786"/>
            <a:ext cx="2114287" cy="1791999"/>
          </a:xfrm>
          <a:prstGeom prst="rect">
            <a:avLst/>
          </a:prstGeom>
          <a:solidFill>
            <a:srgbClr val="0078D7"/>
          </a:solidFill>
          <a:ln w="9525">
            <a:solidFill>
              <a:schemeClr val="tx1"/>
            </a:solidFill>
          </a:ln>
        </p:spPr>
        <p:style>
          <a:lnRef idx="1">
            <a:schemeClr val="accent3"/>
          </a:lnRef>
          <a:fillRef idx="3">
            <a:schemeClr val="accent3"/>
          </a:fillRef>
          <a:effectRef idx="2">
            <a:schemeClr val="accent3"/>
          </a:effectRef>
          <a:fontRef idx="minor">
            <a:schemeClr val="lt1"/>
          </a:fontRef>
        </p:style>
        <p:txBody>
          <a:bodyPr rtlCol="0" anchor="t"/>
          <a:lstStyle/>
          <a:p>
            <a:pPr algn="ctr" defTabSz="914377">
              <a:defRPr/>
            </a:pPr>
            <a:endParaRPr lang="en-US" sz="1200" b="1" dirty="0">
              <a:solidFill>
                <a:srgbClr val="FFFFFF"/>
              </a:solidFill>
              <a:latin typeface="Segoe UI"/>
            </a:endParaRPr>
          </a:p>
          <a:p>
            <a:pPr defTabSz="914377">
              <a:defRPr/>
            </a:pPr>
            <a:endParaRPr lang="en-US" sz="1400" dirty="0">
              <a:solidFill>
                <a:srgbClr val="FFFFFF"/>
              </a:solidFill>
              <a:latin typeface="Segoe UI"/>
            </a:endParaRPr>
          </a:p>
          <a:p>
            <a:pPr algn="ctr" defTabSz="914377">
              <a:defRPr/>
            </a:pPr>
            <a:r>
              <a:rPr lang="en-US" sz="1400" dirty="0">
                <a:solidFill>
                  <a:srgbClr val="FFFFFF"/>
                </a:solidFill>
                <a:latin typeface="Segoe UI" panose="020B0502040204020203" pitchFamily="34" charset="0"/>
                <a:cs typeface="Segoe UI" panose="020B0502040204020203" pitchFamily="34" charset="0"/>
              </a:rPr>
              <a:t>Highly-compatible, targeted improvements,  like last few releases</a:t>
            </a:r>
          </a:p>
          <a:p>
            <a:pPr marL="285744" indent="-285744" defTabSz="914377">
              <a:buFont typeface="Arial" panose="020B0604020202020204" pitchFamily="34" charset="0"/>
              <a:buChar char="•"/>
              <a:defRPr/>
            </a:pPr>
            <a:endParaRPr lang="en-US" sz="1600" dirty="0">
              <a:solidFill>
                <a:srgbClr val="FFFFFF"/>
              </a:solidFill>
              <a:latin typeface="Segoe UI"/>
            </a:endParaRPr>
          </a:p>
        </p:txBody>
      </p:sp>
      <p:sp>
        <p:nvSpPr>
          <p:cNvPr id="7" name="TextBox 6">
            <a:extLst>
              <a:ext uri="{FF2B5EF4-FFF2-40B4-BE49-F238E27FC236}">
                <a16:creationId xmlns:a16="http://schemas.microsoft.com/office/drawing/2014/main" id="{097D88CD-55E5-447D-BC21-9231C29A8BDB}"/>
              </a:ext>
            </a:extLst>
          </p:cNvPr>
          <p:cNvSpPr txBox="1"/>
          <p:nvPr/>
        </p:nvSpPr>
        <p:spPr>
          <a:xfrm>
            <a:off x="552893" y="5209713"/>
            <a:ext cx="3652392" cy="584775"/>
          </a:xfrm>
          <a:prstGeom prst="rect">
            <a:avLst/>
          </a:prstGeom>
          <a:noFill/>
        </p:spPr>
        <p:txBody>
          <a:bodyPr wrap="square" rtlCol="0">
            <a:spAutoFit/>
          </a:bodyPr>
          <a:lstStyle/>
          <a:p>
            <a:pPr marL="285744" indent="-285744" defTabSz="914377">
              <a:buFont typeface="Arial" panose="020B0604020202020204" pitchFamily="34" charset="0"/>
              <a:buChar char="•"/>
              <a:defRPr/>
            </a:pPr>
            <a:r>
              <a:rPr lang="en-US" sz="1600">
                <a:solidFill>
                  <a:srgbClr val="505050"/>
                </a:solidFill>
                <a:latin typeface="Segoe UI Light" panose="020B0502040204020203" pitchFamily="34" charset="0"/>
                <a:cs typeface="Segoe UI Light" panose="020B0502040204020203" pitchFamily="34" charset="0"/>
              </a:rPr>
              <a:t>.NET Framework support </a:t>
            </a:r>
            <a:r>
              <a:rPr lang="en-US" sz="1600" b="1">
                <a:solidFill>
                  <a:srgbClr val="505050"/>
                </a:solidFill>
                <a:latin typeface="Segoe UI Light" panose="020B0502040204020203" pitchFamily="34" charset="0"/>
                <a:cs typeface="Segoe UI Light" panose="020B0502040204020203" pitchFamily="34" charset="0"/>
              </a:rPr>
              <a:t>unchanged</a:t>
            </a:r>
            <a:r>
              <a:rPr lang="en-US" sz="1600">
                <a:solidFill>
                  <a:srgbClr val="505050"/>
                </a:solidFill>
                <a:latin typeface="Segoe UI Light" panose="020B0502040204020203" pitchFamily="34" charset="0"/>
                <a:cs typeface="Segoe UI Light" panose="020B0502040204020203" pitchFamily="34" charset="0"/>
              </a:rPr>
              <a:t> (supported for life of Windows)</a:t>
            </a:r>
          </a:p>
        </p:txBody>
      </p:sp>
      <p:sp>
        <p:nvSpPr>
          <p:cNvPr id="8" name="TextBox 7">
            <a:extLst>
              <a:ext uri="{FF2B5EF4-FFF2-40B4-BE49-F238E27FC236}">
                <a16:creationId xmlns:a16="http://schemas.microsoft.com/office/drawing/2014/main" id="{9C8A6DCF-BCA3-4DD6-8A1A-DC63BED0C053}"/>
              </a:ext>
            </a:extLst>
          </p:cNvPr>
          <p:cNvSpPr txBox="1"/>
          <p:nvPr/>
        </p:nvSpPr>
        <p:spPr>
          <a:xfrm>
            <a:off x="5240597" y="5233903"/>
            <a:ext cx="5709759" cy="584775"/>
          </a:xfrm>
          <a:prstGeom prst="rect">
            <a:avLst/>
          </a:prstGeom>
          <a:noFill/>
          <a:ln>
            <a:noFill/>
          </a:ln>
        </p:spPr>
        <p:txBody>
          <a:bodyPr wrap="square" rtlCol="0">
            <a:spAutoFit/>
          </a:bodyPr>
          <a:lstStyle/>
          <a:p>
            <a:pPr marL="285744" indent="-285744" defTabSz="914377">
              <a:buFont typeface="Arial" panose="020B0604020202020204" pitchFamily="34" charset="0"/>
              <a:buChar char="•"/>
              <a:defRPr/>
            </a:pPr>
            <a:r>
              <a:rPr lang="en-US" sz="1600" dirty="0">
                <a:solidFill>
                  <a:srgbClr val="505050"/>
                </a:solidFill>
                <a:latin typeface="Segoe UI Light" panose="020B0502040204020203" pitchFamily="34" charset="0"/>
                <a:cs typeface="Segoe UI Light" panose="020B0502040204020203" pitchFamily="34" charset="0"/>
              </a:rPr>
              <a:t>Side-by-side support</a:t>
            </a:r>
          </a:p>
          <a:p>
            <a:pPr marL="285744" indent="-285744" defTabSz="914377">
              <a:buFont typeface="Arial" panose="020B0604020202020204" pitchFamily="34" charset="0"/>
              <a:buChar char="•"/>
              <a:defRPr/>
            </a:pPr>
            <a:r>
              <a:rPr lang="en-US" sz="1600" dirty="0">
                <a:solidFill>
                  <a:srgbClr val="505050"/>
                </a:solidFill>
                <a:latin typeface="Segoe UI Light" panose="020B0502040204020203" pitchFamily="34" charset="0"/>
                <a:cs typeface="Segoe UI Light" panose="020B0502040204020203" pitchFamily="34" charset="0"/>
              </a:rPr>
              <a:t>Self-contained EXEs</a:t>
            </a:r>
          </a:p>
        </p:txBody>
      </p:sp>
      <p:sp>
        <p:nvSpPr>
          <p:cNvPr id="27" name="Rectangle: Rounded Corners 26">
            <a:extLst>
              <a:ext uri="{FF2B5EF4-FFF2-40B4-BE49-F238E27FC236}">
                <a16:creationId xmlns:a16="http://schemas.microsoft.com/office/drawing/2014/main" id="{A5AA00FB-E439-414F-AFDE-14EBC0A71510}"/>
              </a:ext>
            </a:extLst>
          </p:cNvPr>
          <p:cNvSpPr/>
          <p:nvPr/>
        </p:nvSpPr>
        <p:spPr>
          <a:xfrm>
            <a:off x="5429701" y="3118707"/>
            <a:ext cx="1380944" cy="378524"/>
          </a:xfrm>
          <a:prstGeom prst="roundRect">
            <a:avLst/>
          </a:prstGeom>
          <a:solidFill>
            <a:srgbClr val="0078D7"/>
          </a:solidFill>
          <a:ln w="10795">
            <a:solidFill>
              <a:srgbClr val="005E5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defRPr/>
            </a:pPr>
            <a:r>
              <a:rPr lang="en-US" sz="1600">
                <a:solidFill>
                  <a:srgbClr val="FFFFFF"/>
                </a:solidFill>
                <a:latin typeface="Segoe UI"/>
              </a:rPr>
              <a:t>UWP</a:t>
            </a:r>
          </a:p>
        </p:txBody>
      </p:sp>
      <p:sp>
        <p:nvSpPr>
          <p:cNvPr id="53" name="Rectangle 52">
            <a:extLst>
              <a:ext uri="{FF2B5EF4-FFF2-40B4-BE49-F238E27FC236}">
                <a16:creationId xmlns:a16="http://schemas.microsoft.com/office/drawing/2014/main" id="{1DC982B8-128E-48D2-94D6-5B45510484BF}"/>
              </a:ext>
            </a:extLst>
          </p:cNvPr>
          <p:cNvSpPr/>
          <p:nvPr/>
        </p:nvSpPr>
        <p:spPr>
          <a:xfrm>
            <a:off x="5273582" y="2463143"/>
            <a:ext cx="1735871" cy="2395487"/>
          </a:xfrm>
          <a:prstGeom prst="rect">
            <a:avLst/>
          </a:prstGeom>
          <a:noFill/>
          <a:ln w="10795"/>
        </p:spPr>
        <p:style>
          <a:lnRef idx="2">
            <a:schemeClr val="dk1"/>
          </a:lnRef>
          <a:fillRef idx="1">
            <a:schemeClr val="lt1"/>
          </a:fillRef>
          <a:effectRef idx="0">
            <a:schemeClr val="dk1"/>
          </a:effectRef>
          <a:fontRef idx="minor">
            <a:schemeClr val="dk1"/>
          </a:fontRef>
        </p:style>
        <p:txBody>
          <a:bodyPr rtlCol="0" anchor="t"/>
          <a:lstStyle/>
          <a:p>
            <a:pPr defTabSz="914377">
              <a:lnSpc>
                <a:spcPct val="150000"/>
              </a:lnSpc>
              <a:defRPr/>
            </a:pPr>
            <a:r>
              <a:rPr lang="en-US" sz="1600" dirty="0">
                <a:solidFill>
                  <a:srgbClr val="505050"/>
                </a:solidFill>
                <a:latin typeface="Segoe UI"/>
              </a:rPr>
              <a:t>    </a:t>
            </a:r>
          </a:p>
          <a:p>
            <a:pPr algn="ctr" defTabSz="914377">
              <a:defRPr/>
            </a:pPr>
            <a:r>
              <a:rPr lang="en-US" sz="1200" dirty="0">
                <a:solidFill>
                  <a:srgbClr val="505050"/>
                </a:solidFill>
                <a:latin typeface="Segoe UI"/>
              </a:rPr>
              <a:t>Windows-only</a:t>
            </a:r>
            <a:endParaRPr lang="en-US" sz="1600" dirty="0">
              <a:solidFill>
                <a:srgbClr val="505050"/>
              </a:solidFill>
              <a:latin typeface="Segoe UI"/>
            </a:endParaRPr>
          </a:p>
        </p:txBody>
      </p:sp>
      <p:pic>
        <p:nvPicPr>
          <p:cNvPr id="54" name="Picture 53" descr="A close up of a logo&#10;&#10;Description generated with very high confidence">
            <a:extLst>
              <a:ext uri="{FF2B5EF4-FFF2-40B4-BE49-F238E27FC236}">
                <a16:creationId xmlns:a16="http://schemas.microsoft.com/office/drawing/2014/main" id="{705ABFBF-E31D-4887-A62B-DF5A6D708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329" y="2623811"/>
            <a:ext cx="235419" cy="250919"/>
          </a:xfrm>
          <a:prstGeom prst="rect">
            <a:avLst/>
          </a:prstGeom>
        </p:spPr>
      </p:pic>
      <p:sp>
        <p:nvSpPr>
          <p:cNvPr id="41" name="Rectangle 40">
            <a:extLst>
              <a:ext uri="{FF2B5EF4-FFF2-40B4-BE49-F238E27FC236}">
                <a16:creationId xmlns:a16="http://schemas.microsoft.com/office/drawing/2014/main" id="{02C3CF1F-67A4-4843-8F64-0FAEB3D1BC4F}"/>
              </a:ext>
            </a:extLst>
          </p:cNvPr>
          <p:cNvSpPr/>
          <p:nvPr/>
        </p:nvSpPr>
        <p:spPr>
          <a:xfrm>
            <a:off x="8371959" y="3066629"/>
            <a:ext cx="1280160" cy="1790307"/>
          </a:xfrm>
          <a:prstGeom prst="rect">
            <a:avLst/>
          </a:prstGeom>
          <a:solidFill>
            <a:srgbClr val="008272"/>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defTabSz="914377">
              <a:defRPr/>
            </a:pPr>
            <a:r>
              <a:rPr lang="en-US" sz="1200" b="1" dirty="0">
                <a:solidFill>
                  <a:srgbClr val="FFFFFF"/>
                </a:solidFill>
                <a:latin typeface="Segoe UI"/>
              </a:rPr>
              <a:t>DATA</a:t>
            </a:r>
          </a:p>
        </p:txBody>
      </p:sp>
      <p:sp>
        <p:nvSpPr>
          <p:cNvPr id="40" name="Rectangle 39">
            <a:extLst>
              <a:ext uri="{FF2B5EF4-FFF2-40B4-BE49-F238E27FC236}">
                <a16:creationId xmlns:a16="http://schemas.microsoft.com/office/drawing/2014/main" id="{144F15FE-3A7B-4E6D-88E1-CD23180BD063}"/>
              </a:ext>
            </a:extLst>
          </p:cNvPr>
          <p:cNvSpPr/>
          <p:nvPr/>
        </p:nvSpPr>
        <p:spPr>
          <a:xfrm>
            <a:off x="7089205" y="3069171"/>
            <a:ext cx="1280160" cy="1790307"/>
          </a:xfrm>
          <a:prstGeom prst="rect">
            <a:avLst/>
          </a:prstGeom>
          <a:solidFill>
            <a:srgbClr val="FFC000"/>
          </a:solidFill>
          <a:ln/>
        </p:spPr>
        <p:style>
          <a:lnRef idx="1">
            <a:schemeClr val="accent6"/>
          </a:lnRef>
          <a:fillRef idx="2">
            <a:schemeClr val="accent6"/>
          </a:fillRef>
          <a:effectRef idx="1">
            <a:schemeClr val="accent6"/>
          </a:effectRef>
          <a:fontRef idx="minor">
            <a:schemeClr val="dk1"/>
          </a:fontRef>
        </p:style>
        <p:txBody>
          <a:bodyPr rtlCol="0" anchor="t"/>
          <a:lstStyle/>
          <a:p>
            <a:pPr algn="ctr" defTabSz="914377">
              <a:defRPr/>
            </a:pPr>
            <a:r>
              <a:rPr lang="en-US" sz="1200" b="1">
                <a:solidFill>
                  <a:srgbClr val="FFFFFF"/>
                </a:solidFill>
                <a:latin typeface="Segoe UI"/>
              </a:rPr>
              <a:t>WEB</a:t>
            </a:r>
          </a:p>
        </p:txBody>
      </p:sp>
      <p:sp>
        <p:nvSpPr>
          <p:cNvPr id="38" name="Rectangle: Rounded Corners 37">
            <a:extLst>
              <a:ext uri="{FF2B5EF4-FFF2-40B4-BE49-F238E27FC236}">
                <a16:creationId xmlns:a16="http://schemas.microsoft.com/office/drawing/2014/main" id="{5F91F48F-2CCF-40C0-B869-F2D27AB9FD1A}"/>
              </a:ext>
            </a:extLst>
          </p:cNvPr>
          <p:cNvSpPr/>
          <p:nvPr/>
        </p:nvSpPr>
        <p:spPr>
          <a:xfrm>
            <a:off x="7169155" y="3755303"/>
            <a:ext cx="1118125" cy="497048"/>
          </a:xfrm>
          <a:prstGeom prst="roundRect">
            <a:avLst/>
          </a:prstGeom>
          <a:solidFill>
            <a:srgbClr val="FA7F22"/>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defTabSz="914377">
              <a:defRPr/>
            </a:pPr>
            <a:r>
              <a:rPr lang="en-US" sz="1600" dirty="0">
                <a:solidFill>
                  <a:srgbClr val="FFFFFF"/>
                </a:solidFill>
                <a:latin typeface="Segoe UI"/>
              </a:rPr>
              <a:t>ASP.NET Core</a:t>
            </a:r>
          </a:p>
        </p:txBody>
      </p:sp>
      <p:sp>
        <p:nvSpPr>
          <p:cNvPr id="39" name="Rectangle: Rounded Corners 38">
            <a:extLst>
              <a:ext uri="{FF2B5EF4-FFF2-40B4-BE49-F238E27FC236}">
                <a16:creationId xmlns:a16="http://schemas.microsoft.com/office/drawing/2014/main" id="{897E17CF-27B2-46DC-9EC4-A2A04CC2ED0F}"/>
              </a:ext>
            </a:extLst>
          </p:cNvPr>
          <p:cNvSpPr/>
          <p:nvPr/>
        </p:nvSpPr>
        <p:spPr>
          <a:xfrm>
            <a:off x="8446181" y="3771941"/>
            <a:ext cx="1124656" cy="465948"/>
          </a:xfrm>
          <a:prstGeom prst="roundRect">
            <a:avLst/>
          </a:prstGeom>
          <a:solidFill>
            <a:srgbClr val="005E52"/>
          </a:solidFill>
          <a:ln w="10795">
            <a:solidFill>
              <a:srgbClr val="005E5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defRPr/>
            </a:pPr>
            <a:r>
              <a:rPr lang="en-US" sz="1600" dirty="0">
                <a:solidFill>
                  <a:srgbClr val="FFFFFF"/>
                </a:solidFill>
                <a:latin typeface="Segoe UI"/>
              </a:rPr>
              <a:t>EF 6</a:t>
            </a:r>
          </a:p>
          <a:p>
            <a:pPr algn="ctr" defTabSz="914377">
              <a:defRPr/>
            </a:pPr>
            <a:r>
              <a:rPr lang="en-US" sz="1600" dirty="0">
                <a:solidFill>
                  <a:srgbClr val="FFFFFF"/>
                </a:solidFill>
                <a:latin typeface="Segoe UI"/>
              </a:rPr>
              <a:t>EF Core</a:t>
            </a:r>
          </a:p>
        </p:txBody>
      </p:sp>
      <p:pic>
        <p:nvPicPr>
          <p:cNvPr id="45" name="Picture 44" descr="A close up of a logo&#10;&#10;Description generated with very high confidence">
            <a:extLst>
              <a:ext uri="{FF2B5EF4-FFF2-40B4-BE49-F238E27FC236}">
                <a16:creationId xmlns:a16="http://schemas.microsoft.com/office/drawing/2014/main" id="{A68A71F0-19E1-4D49-B5F1-A1E162058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2616" y="2565364"/>
            <a:ext cx="308221" cy="328515"/>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31343F01-DA9E-44C0-9CDC-2697FB3B7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7602" y="2562694"/>
            <a:ext cx="256855" cy="273767"/>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B6B6B6F8-A731-4E84-9FFD-358E25B13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180" y="2590938"/>
            <a:ext cx="235419" cy="250919"/>
          </a:xfrm>
          <a:prstGeom prst="rect">
            <a:avLst/>
          </a:prstGeom>
        </p:spPr>
      </p:pic>
      <p:sp>
        <p:nvSpPr>
          <p:cNvPr id="56" name="Rectangle 55">
            <a:extLst>
              <a:ext uri="{FF2B5EF4-FFF2-40B4-BE49-F238E27FC236}">
                <a16:creationId xmlns:a16="http://schemas.microsoft.com/office/drawing/2014/main" id="{3A6CDE66-EB69-422F-B11F-B57430E0A9FC}"/>
              </a:ext>
            </a:extLst>
          </p:cNvPr>
          <p:cNvSpPr/>
          <p:nvPr/>
        </p:nvSpPr>
        <p:spPr>
          <a:xfrm>
            <a:off x="9661051" y="3069171"/>
            <a:ext cx="1289304" cy="1790307"/>
          </a:xfrm>
          <a:prstGeom prst="rect">
            <a:avLst/>
          </a:prstGeom>
          <a:solidFill>
            <a:srgbClr val="FF0000"/>
          </a:solidFill>
          <a:ln>
            <a:noFill/>
          </a:ln>
        </p:spPr>
        <p:style>
          <a:lnRef idx="1">
            <a:schemeClr val="accent2"/>
          </a:lnRef>
          <a:fillRef idx="2">
            <a:schemeClr val="accent2"/>
          </a:fillRef>
          <a:effectRef idx="1">
            <a:schemeClr val="accent2"/>
          </a:effectRef>
          <a:fontRef idx="minor">
            <a:schemeClr val="dk1"/>
          </a:fontRef>
        </p:style>
        <p:txBody>
          <a:bodyPr rtlCol="0" anchor="t"/>
          <a:lstStyle/>
          <a:p>
            <a:pPr algn="ctr" defTabSz="914377">
              <a:defRPr/>
            </a:pPr>
            <a:r>
              <a:rPr lang="en-US" sz="1200" b="1">
                <a:solidFill>
                  <a:srgbClr val="FFFFFF"/>
                </a:solidFill>
                <a:latin typeface="Segoe UI"/>
              </a:rPr>
              <a:t>AI/ML</a:t>
            </a:r>
          </a:p>
        </p:txBody>
      </p:sp>
      <p:sp>
        <p:nvSpPr>
          <p:cNvPr id="57" name="Rectangle: Rounded Corners 56">
            <a:extLst>
              <a:ext uri="{FF2B5EF4-FFF2-40B4-BE49-F238E27FC236}">
                <a16:creationId xmlns:a16="http://schemas.microsoft.com/office/drawing/2014/main" id="{B8268190-15F0-48C7-B345-31099C1AA9CC}"/>
              </a:ext>
            </a:extLst>
          </p:cNvPr>
          <p:cNvSpPr/>
          <p:nvPr/>
        </p:nvSpPr>
        <p:spPr>
          <a:xfrm>
            <a:off x="9737612" y="3822321"/>
            <a:ext cx="1136181" cy="341112"/>
          </a:xfrm>
          <a:prstGeom prst="roundRect">
            <a:avLst/>
          </a:prstGeom>
          <a:solidFill>
            <a:srgbClr val="C00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77">
              <a:defRPr/>
            </a:pPr>
            <a:r>
              <a:rPr lang="en-US" sz="1600" dirty="0">
                <a:solidFill>
                  <a:srgbClr val="FFFFFF"/>
                </a:solidFill>
                <a:latin typeface="Segoe UI"/>
              </a:rPr>
              <a:t>ML.NET</a:t>
            </a:r>
          </a:p>
        </p:txBody>
      </p:sp>
      <p:sp>
        <p:nvSpPr>
          <p:cNvPr id="33" name="Rectangle: Rounded Corners 34">
            <a:extLst>
              <a:ext uri="{FF2B5EF4-FFF2-40B4-BE49-F238E27FC236}">
                <a16:creationId xmlns:a16="http://schemas.microsoft.com/office/drawing/2014/main" id="{E621BE2C-D87E-7641-8ECD-39A5B9DEE4D4}"/>
              </a:ext>
            </a:extLst>
          </p:cNvPr>
          <p:cNvSpPr/>
          <p:nvPr/>
        </p:nvSpPr>
        <p:spPr>
          <a:xfrm>
            <a:off x="5418337" y="3687452"/>
            <a:ext cx="1380944" cy="378523"/>
          </a:xfrm>
          <a:prstGeom prst="roundRect">
            <a:avLst/>
          </a:prstGeom>
          <a:solidFill>
            <a:srgbClr val="0078D7"/>
          </a:solidFill>
          <a:ln w="10795">
            <a:solidFill>
              <a:srgbClr val="005E5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defRPr/>
            </a:pPr>
            <a:r>
              <a:rPr lang="en-US" sz="1600" dirty="0">
                <a:solidFill>
                  <a:srgbClr val="FFFFFF"/>
                </a:solidFill>
                <a:latin typeface="Segoe UI"/>
              </a:rPr>
              <a:t>WPF</a:t>
            </a:r>
          </a:p>
        </p:txBody>
      </p:sp>
      <p:sp>
        <p:nvSpPr>
          <p:cNvPr id="3" name="TextBox 2">
            <a:extLst>
              <a:ext uri="{FF2B5EF4-FFF2-40B4-BE49-F238E27FC236}">
                <a16:creationId xmlns:a16="http://schemas.microsoft.com/office/drawing/2014/main" id="{1768CE2D-44CB-1F44-BD1E-80496D1F09A7}"/>
              </a:ext>
            </a:extLst>
          </p:cNvPr>
          <p:cNvSpPr txBox="1"/>
          <p:nvPr/>
        </p:nvSpPr>
        <p:spPr>
          <a:xfrm>
            <a:off x="4985137" y="1860663"/>
            <a:ext cx="6302696" cy="369332"/>
          </a:xfrm>
          <a:prstGeom prst="rect">
            <a:avLst/>
          </a:prstGeom>
          <a:noFill/>
        </p:spPr>
        <p:txBody>
          <a:bodyPr wrap="square" rtlCol="0">
            <a:spAutoFit/>
          </a:bodyPr>
          <a:lstStyle/>
          <a:p>
            <a:pPr algn="ctr" defTabSz="914377">
              <a:defRPr/>
            </a:pPr>
            <a:r>
              <a:rPr lang="en-US" b="1" u="sng">
                <a:solidFill>
                  <a:srgbClr val="505050"/>
                </a:solidFill>
                <a:latin typeface="Segoe UI"/>
              </a:rPr>
              <a:t>.NET Core 3</a:t>
            </a:r>
          </a:p>
        </p:txBody>
      </p:sp>
      <p:sp>
        <p:nvSpPr>
          <p:cNvPr id="42" name="TextBox 41">
            <a:extLst>
              <a:ext uri="{FF2B5EF4-FFF2-40B4-BE49-F238E27FC236}">
                <a16:creationId xmlns:a16="http://schemas.microsoft.com/office/drawing/2014/main" id="{2670DD0D-B840-0544-B77B-2719D6AF62FC}"/>
              </a:ext>
            </a:extLst>
          </p:cNvPr>
          <p:cNvSpPr txBox="1"/>
          <p:nvPr/>
        </p:nvSpPr>
        <p:spPr>
          <a:xfrm>
            <a:off x="1170924" y="1878822"/>
            <a:ext cx="2542883" cy="369332"/>
          </a:xfrm>
          <a:prstGeom prst="rect">
            <a:avLst/>
          </a:prstGeom>
          <a:noFill/>
        </p:spPr>
        <p:txBody>
          <a:bodyPr wrap="square" rtlCol="0">
            <a:spAutoFit/>
          </a:bodyPr>
          <a:lstStyle/>
          <a:p>
            <a:pPr algn="ctr" defTabSz="914377">
              <a:defRPr/>
            </a:pPr>
            <a:r>
              <a:rPr lang="en-US" b="1" u="sng">
                <a:solidFill>
                  <a:srgbClr val="505050"/>
                </a:solidFill>
                <a:latin typeface="Segoe UI"/>
              </a:rPr>
              <a:t>.NET Framework 4.8</a:t>
            </a:r>
          </a:p>
        </p:txBody>
      </p:sp>
      <p:sp>
        <p:nvSpPr>
          <p:cNvPr id="43" name="Rectangle 42">
            <a:extLst>
              <a:ext uri="{FF2B5EF4-FFF2-40B4-BE49-F238E27FC236}">
                <a16:creationId xmlns:a16="http://schemas.microsoft.com/office/drawing/2014/main" id="{FD7309AA-0DF8-454A-BC44-8B6D36BA6C6B}"/>
              </a:ext>
            </a:extLst>
          </p:cNvPr>
          <p:cNvSpPr/>
          <p:nvPr/>
        </p:nvSpPr>
        <p:spPr>
          <a:xfrm>
            <a:off x="1352664" y="4861956"/>
            <a:ext cx="9597691" cy="317451"/>
          </a:xfrm>
          <a:prstGeom prst="rect">
            <a:avLst/>
          </a:prstGeom>
          <a:solidFill>
            <a:srgbClr val="7030A0"/>
          </a:solidFill>
          <a:ln w="12700">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defTabSz="914377">
              <a:defRPr/>
            </a:pPr>
            <a:r>
              <a:rPr lang="en-US" sz="1400" b="1" dirty="0">
                <a:solidFill>
                  <a:srgbClr val="FFFFFF"/>
                </a:solidFill>
                <a:latin typeface="Segoe UI Semibold" panose="020B0702040204020203" pitchFamily="34" charset="0"/>
                <a:cs typeface="Segoe UI Semibold" panose="020B0702040204020203" pitchFamily="34" charset="0"/>
              </a:rPr>
              <a:t>.NET STANDARD</a:t>
            </a:r>
          </a:p>
        </p:txBody>
      </p:sp>
      <p:sp>
        <p:nvSpPr>
          <p:cNvPr id="52" name="Rectangle 51">
            <a:extLst>
              <a:ext uri="{FF2B5EF4-FFF2-40B4-BE49-F238E27FC236}">
                <a16:creationId xmlns:a16="http://schemas.microsoft.com/office/drawing/2014/main" id="{49989D8F-D469-4C58-B40A-5CCF4CA4FE1C}"/>
              </a:ext>
            </a:extLst>
          </p:cNvPr>
          <p:cNvSpPr/>
          <p:nvPr/>
        </p:nvSpPr>
        <p:spPr>
          <a:xfrm>
            <a:off x="7089206" y="2462296"/>
            <a:ext cx="3861149" cy="2397181"/>
          </a:xfrm>
          <a:prstGeom prst="rect">
            <a:avLst/>
          </a:prstGeom>
          <a:noFill/>
          <a:ln w="10795"/>
        </p:spPr>
        <p:style>
          <a:lnRef idx="2">
            <a:schemeClr val="dk1"/>
          </a:lnRef>
          <a:fillRef idx="1">
            <a:schemeClr val="lt1"/>
          </a:fillRef>
          <a:effectRef idx="0">
            <a:schemeClr val="dk1"/>
          </a:effectRef>
          <a:fontRef idx="minor">
            <a:schemeClr val="dk1"/>
          </a:fontRef>
        </p:style>
        <p:txBody>
          <a:bodyPr rtlCol="0" anchor="t"/>
          <a:lstStyle/>
          <a:p>
            <a:pPr defTabSz="914377">
              <a:lnSpc>
                <a:spcPct val="150000"/>
              </a:lnSpc>
              <a:defRPr/>
            </a:pPr>
            <a:br>
              <a:rPr lang="en-US" sz="1600">
                <a:solidFill>
                  <a:srgbClr val="505050"/>
                </a:solidFill>
                <a:latin typeface="Segoe UI"/>
              </a:rPr>
            </a:br>
            <a:endParaRPr lang="en-US" sz="1600">
              <a:solidFill>
                <a:srgbClr val="505050"/>
              </a:solidFill>
              <a:latin typeface="Segoe UI"/>
            </a:endParaRPr>
          </a:p>
        </p:txBody>
      </p:sp>
      <p:grpSp>
        <p:nvGrpSpPr>
          <p:cNvPr id="22" name="Group 21">
            <a:extLst>
              <a:ext uri="{FF2B5EF4-FFF2-40B4-BE49-F238E27FC236}">
                <a16:creationId xmlns:a16="http://schemas.microsoft.com/office/drawing/2014/main" id="{6B91BB5F-C214-4A15-A472-16F10CAD87D9}"/>
              </a:ext>
            </a:extLst>
          </p:cNvPr>
          <p:cNvGrpSpPr/>
          <p:nvPr/>
        </p:nvGrpSpPr>
        <p:grpSpPr>
          <a:xfrm>
            <a:off x="434240" y="937206"/>
            <a:ext cx="999045" cy="953377"/>
            <a:chOff x="938885" y="647952"/>
            <a:chExt cx="821946" cy="821722"/>
          </a:xfrm>
        </p:grpSpPr>
        <p:sp>
          <p:nvSpPr>
            <p:cNvPr id="15" name="Oval 14">
              <a:extLst>
                <a:ext uri="{FF2B5EF4-FFF2-40B4-BE49-F238E27FC236}">
                  <a16:creationId xmlns:a16="http://schemas.microsoft.com/office/drawing/2014/main" id="{DE8A79F0-79D9-4D63-9005-1F6999A6806A}"/>
                </a:ext>
              </a:extLst>
            </p:cNvPr>
            <p:cNvSpPr/>
            <p:nvPr/>
          </p:nvSpPr>
          <p:spPr>
            <a:xfrm>
              <a:off x="939109" y="647952"/>
              <a:ext cx="821722" cy="821722"/>
            </a:xfrm>
            <a:prstGeom prst="ellipse">
              <a:avLst/>
            </a:prstGeom>
            <a:solidFill>
              <a:srgbClr val="FA7F22"/>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defTabSz="914377">
                <a:defRPr/>
              </a:pPr>
              <a:endParaRPr lang="en-US">
                <a:solidFill>
                  <a:srgbClr val="505050"/>
                </a:solidFill>
                <a:latin typeface="Segoe UI"/>
              </a:endParaRPr>
            </a:p>
          </p:txBody>
        </p:sp>
        <p:sp>
          <p:nvSpPr>
            <p:cNvPr id="16" name="TextBox 15">
              <a:extLst>
                <a:ext uri="{FF2B5EF4-FFF2-40B4-BE49-F238E27FC236}">
                  <a16:creationId xmlns:a16="http://schemas.microsoft.com/office/drawing/2014/main" id="{D1CB5501-13E6-45E5-A15A-5D8B30BDEBE4}"/>
                </a:ext>
              </a:extLst>
            </p:cNvPr>
            <p:cNvSpPr txBox="1"/>
            <p:nvPr/>
          </p:nvSpPr>
          <p:spPr>
            <a:xfrm>
              <a:off x="938885" y="852413"/>
              <a:ext cx="814253" cy="397912"/>
            </a:xfrm>
            <a:prstGeom prst="rect">
              <a:avLst/>
            </a:prstGeom>
            <a:noFill/>
            <a:ln>
              <a:noFill/>
            </a:ln>
          </p:spPr>
          <p:txBody>
            <a:bodyPr wrap="square" rtlCol="0">
              <a:spAutoFit/>
            </a:bodyPr>
            <a:lstStyle/>
            <a:p>
              <a:pPr algn="ctr" defTabSz="914377">
                <a:defRPr/>
              </a:pPr>
              <a:r>
                <a:rPr lang="en-US" sz="1200" b="1" dirty="0">
                  <a:solidFill>
                    <a:srgbClr val="FFFFFF"/>
                  </a:solidFill>
                  <a:latin typeface="Segoe UI" panose="020B0502040204020203" pitchFamily="34" charset="0"/>
                  <a:cs typeface="Segoe UI" panose="020B0502040204020203" pitchFamily="34" charset="0"/>
                </a:rPr>
                <a:t>Existing App</a:t>
              </a:r>
            </a:p>
          </p:txBody>
        </p:sp>
      </p:grpSp>
      <p:grpSp>
        <p:nvGrpSpPr>
          <p:cNvPr id="19" name="Group 18">
            <a:extLst>
              <a:ext uri="{FF2B5EF4-FFF2-40B4-BE49-F238E27FC236}">
                <a16:creationId xmlns:a16="http://schemas.microsoft.com/office/drawing/2014/main" id="{91783724-8A6C-4E21-878D-BD1D4840A42C}"/>
              </a:ext>
            </a:extLst>
          </p:cNvPr>
          <p:cNvGrpSpPr/>
          <p:nvPr/>
        </p:nvGrpSpPr>
        <p:grpSpPr>
          <a:xfrm>
            <a:off x="1910347" y="925775"/>
            <a:ext cx="1067253" cy="944046"/>
            <a:chOff x="2055320" y="635013"/>
            <a:chExt cx="860302" cy="821722"/>
          </a:xfrm>
          <a:solidFill>
            <a:srgbClr val="0078D7"/>
          </a:solidFill>
        </p:grpSpPr>
        <p:sp>
          <p:nvSpPr>
            <p:cNvPr id="67" name="Oval 66">
              <a:extLst>
                <a:ext uri="{FF2B5EF4-FFF2-40B4-BE49-F238E27FC236}">
                  <a16:creationId xmlns:a16="http://schemas.microsoft.com/office/drawing/2014/main" id="{CED51C05-B590-4F6E-84E9-694A199671F4}"/>
                </a:ext>
              </a:extLst>
            </p:cNvPr>
            <p:cNvSpPr/>
            <p:nvPr/>
          </p:nvSpPr>
          <p:spPr>
            <a:xfrm>
              <a:off x="2080581" y="635013"/>
              <a:ext cx="821722" cy="821722"/>
            </a:xfrm>
            <a:prstGeom prst="ellipse">
              <a:avLst/>
            </a:prstGeom>
            <a:grpFill/>
            <a:ln>
              <a:noFill/>
            </a:ln>
          </p:spPr>
          <p:style>
            <a:lnRef idx="2">
              <a:schemeClr val="accent5"/>
            </a:lnRef>
            <a:fillRef idx="1">
              <a:schemeClr val="lt1"/>
            </a:fillRef>
            <a:effectRef idx="0">
              <a:schemeClr val="accent5"/>
            </a:effectRef>
            <a:fontRef idx="minor">
              <a:schemeClr val="dk1"/>
            </a:fontRef>
          </p:style>
          <p:txBody>
            <a:bodyPr rtlCol="0" anchor="ctr"/>
            <a:lstStyle/>
            <a:p>
              <a:pPr algn="ctr" defTabSz="914377">
                <a:defRPr/>
              </a:pPr>
              <a:endParaRPr lang="en-US">
                <a:solidFill>
                  <a:srgbClr val="FFFFFF"/>
                </a:solidFill>
                <a:latin typeface="Segoe UI"/>
              </a:endParaRPr>
            </a:p>
          </p:txBody>
        </p:sp>
        <p:sp>
          <p:nvSpPr>
            <p:cNvPr id="70" name="TextBox 69">
              <a:extLst>
                <a:ext uri="{FF2B5EF4-FFF2-40B4-BE49-F238E27FC236}">
                  <a16:creationId xmlns:a16="http://schemas.microsoft.com/office/drawing/2014/main" id="{EDD97EB3-4A5F-443D-9590-6667D7A41478}"/>
                </a:ext>
              </a:extLst>
            </p:cNvPr>
            <p:cNvSpPr txBox="1"/>
            <p:nvPr/>
          </p:nvSpPr>
          <p:spPr>
            <a:xfrm>
              <a:off x="2055320" y="755309"/>
              <a:ext cx="860302" cy="522398"/>
            </a:xfrm>
            <a:prstGeom prst="rect">
              <a:avLst/>
            </a:prstGeom>
            <a:noFill/>
            <a:ln>
              <a:noFill/>
            </a:ln>
          </p:spPr>
          <p:txBody>
            <a:bodyPr wrap="square" rtlCol="0">
              <a:spAutoFit/>
            </a:bodyPr>
            <a:lstStyle/>
            <a:p>
              <a:pPr algn="ctr" defTabSz="914377">
                <a:defRPr/>
              </a:pPr>
              <a:r>
                <a:rPr lang="en-US" sz="1100" b="1" dirty="0">
                  <a:solidFill>
                    <a:srgbClr val="FFFFFF"/>
                  </a:solidFill>
                  <a:latin typeface="Segoe UI" panose="020B0502040204020203" pitchFamily="34" charset="0"/>
                  <a:cs typeface="Segoe UI" panose="020B0502040204020203" pitchFamily="34" charset="0"/>
                </a:rPr>
                <a:t>Highly compatible updates</a:t>
              </a:r>
            </a:p>
          </p:txBody>
        </p:sp>
      </p:grpSp>
      <p:grpSp>
        <p:nvGrpSpPr>
          <p:cNvPr id="25" name="Group 24">
            <a:extLst>
              <a:ext uri="{FF2B5EF4-FFF2-40B4-BE49-F238E27FC236}">
                <a16:creationId xmlns:a16="http://schemas.microsoft.com/office/drawing/2014/main" id="{9CCEEE13-974A-4A26-A00F-B55D58EA4C7F}"/>
              </a:ext>
            </a:extLst>
          </p:cNvPr>
          <p:cNvGrpSpPr/>
          <p:nvPr/>
        </p:nvGrpSpPr>
        <p:grpSpPr>
          <a:xfrm>
            <a:off x="5429700" y="898002"/>
            <a:ext cx="1203968" cy="1004309"/>
            <a:chOff x="8782728" y="628702"/>
            <a:chExt cx="949729" cy="821722"/>
          </a:xfrm>
          <a:solidFill>
            <a:srgbClr val="008272"/>
          </a:solidFill>
        </p:grpSpPr>
        <p:sp>
          <p:nvSpPr>
            <p:cNvPr id="69" name="Oval 68">
              <a:extLst>
                <a:ext uri="{FF2B5EF4-FFF2-40B4-BE49-F238E27FC236}">
                  <a16:creationId xmlns:a16="http://schemas.microsoft.com/office/drawing/2014/main" id="{0BF50027-5488-4544-BEB5-3601457524C8}"/>
                </a:ext>
              </a:extLst>
            </p:cNvPr>
            <p:cNvSpPr/>
            <p:nvPr/>
          </p:nvSpPr>
          <p:spPr>
            <a:xfrm>
              <a:off x="8841132" y="628702"/>
              <a:ext cx="821722" cy="821722"/>
            </a:xfrm>
            <a:prstGeom prst="ellipse">
              <a:avLst/>
            </a:prstGeom>
            <a:solidFill>
              <a:srgbClr val="002060"/>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defTabSz="914377">
                <a:defRPr/>
              </a:pPr>
              <a:endParaRPr lang="en-US">
                <a:solidFill>
                  <a:srgbClr val="505050"/>
                </a:solidFill>
                <a:latin typeface="Segoe UI"/>
              </a:endParaRPr>
            </a:p>
          </p:txBody>
        </p:sp>
        <p:sp>
          <p:nvSpPr>
            <p:cNvPr id="72" name="TextBox 71">
              <a:extLst>
                <a:ext uri="{FF2B5EF4-FFF2-40B4-BE49-F238E27FC236}">
                  <a16:creationId xmlns:a16="http://schemas.microsoft.com/office/drawing/2014/main" id="{80AD7103-47C9-4A44-A815-FC1B4DA90AED}"/>
                </a:ext>
              </a:extLst>
            </p:cNvPr>
            <p:cNvSpPr txBox="1"/>
            <p:nvPr/>
          </p:nvSpPr>
          <p:spPr>
            <a:xfrm>
              <a:off x="8782728" y="725954"/>
              <a:ext cx="949729" cy="629554"/>
            </a:xfrm>
            <a:prstGeom prst="rect">
              <a:avLst/>
            </a:prstGeom>
            <a:noFill/>
            <a:ln>
              <a:noFill/>
            </a:ln>
          </p:spPr>
          <p:txBody>
            <a:bodyPr wrap="square" rtlCol="0">
              <a:spAutoFit/>
            </a:bodyPr>
            <a:lstStyle/>
            <a:p>
              <a:pPr algn="ctr" defTabSz="914377">
                <a:defRPr/>
              </a:pPr>
              <a:r>
                <a:rPr lang="en-US" sz="1100" b="1" dirty="0">
                  <a:solidFill>
                    <a:srgbClr val="FFFFFF"/>
                  </a:solidFill>
                  <a:latin typeface="Segoe UI" panose="020B0502040204020203" pitchFamily="34" charset="0"/>
                  <a:cs typeface="Segoe UI" panose="020B0502040204020203" pitchFamily="34" charset="0"/>
                </a:rPr>
                <a:t>Install .NET Core updates per your </a:t>
              </a:r>
            </a:p>
            <a:p>
              <a:pPr algn="ctr" defTabSz="914377">
                <a:defRPr/>
              </a:pPr>
              <a:r>
                <a:rPr lang="en-US" sz="1100" b="1" dirty="0">
                  <a:solidFill>
                    <a:srgbClr val="FFFFFF"/>
                  </a:solidFill>
                  <a:latin typeface="Segoe UI" panose="020B0502040204020203" pitchFamily="34" charset="0"/>
                  <a:cs typeface="Segoe UI" panose="020B0502040204020203" pitchFamily="34" charset="0"/>
                </a:rPr>
                <a:t>needs</a:t>
              </a:r>
            </a:p>
          </p:txBody>
        </p:sp>
      </p:grpSp>
      <p:sp>
        <p:nvSpPr>
          <p:cNvPr id="21" name="TextBox 20">
            <a:extLst>
              <a:ext uri="{FF2B5EF4-FFF2-40B4-BE49-F238E27FC236}">
                <a16:creationId xmlns:a16="http://schemas.microsoft.com/office/drawing/2014/main" id="{91412900-DDDE-4AC0-BABC-7C7DA8BC507A}"/>
              </a:ext>
            </a:extLst>
          </p:cNvPr>
          <p:cNvSpPr txBox="1"/>
          <p:nvPr/>
        </p:nvSpPr>
        <p:spPr>
          <a:xfrm>
            <a:off x="4969673" y="375324"/>
            <a:ext cx="6272783" cy="400110"/>
          </a:xfrm>
          <a:prstGeom prst="rect">
            <a:avLst/>
          </a:prstGeom>
          <a:noFill/>
        </p:spPr>
        <p:txBody>
          <a:bodyPr wrap="square" rtlCol="0">
            <a:spAutoFit/>
          </a:bodyPr>
          <a:lstStyle/>
          <a:p>
            <a:pPr algn="ctr" defTabSz="914377">
              <a:defRPr/>
            </a:pPr>
            <a:r>
              <a:rPr lang="en-US" sz="2000" dirty="0">
                <a:solidFill>
                  <a:srgbClr val="7030A0">
                    <a:lumMod val="50000"/>
                  </a:srgbClr>
                </a:solidFill>
                <a:latin typeface="Segoe UI Semilight" panose="020B0402040204020203" pitchFamily="34" charset="0"/>
                <a:cs typeface="Segoe UI Semilight" panose="020B0402040204020203" pitchFamily="34" charset="0"/>
              </a:rPr>
              <a:t>Modernize Desktop Apps with .NET Core 3</a:t>
            </a:r>
          </a:p>
        </p:txBody>
      </p:sp>
      <p:sp>
        <p:nvSpPr>
          <p:cNvPr id="58" name="Rectangle 57">
            <a:extLst>
              <a:ext uri="{FF2B5EF4-FFF2-40B4-BE49-F238E27FC236}">
                <a16:creationId xmlns:a16="http://schemas.microsoft.com/office/drawing/2014/main" id="{45E11124-5C9F-47F0-AC9A-9CEE613484C3}"/>
              </a:ext>
            </a:extLst>
          </p:cNvPr>
          <p:cNvSpPr/>
          <p:nvPr/>
        </p:nvSpPr>
        <p:spPr>
          <a:xfrm>
            <a:off x="1357952" y="2468630"/>
            <a:ext cx="2108997" cy="2388959"/>
          </a:xfrm>
          <a:prstGeom prst="rect">
            <a:avLst/>
          </a:prstGeom>
          <a:noFill/>
          <a:ln w="10795"/>
        </p:spPr>
        <p:style>
          <a:lnRef idx="2">
            <a:schemeClr val="dk1"/>
          </a:lnRef>
          <a:fillRef idx="1">
            <a:schemeClr val="lt1"/>
          </a:fillRef>
          <a:effectRef idx="0">
            <a:schemeClr val="dk1"/>
          </a:effectRef>
          <a:fontRef idx="minor">
            <a:schemeClr val="dk1"/>
          </a:fontRef>
        </p:style>
        <p:txBody>
          <a:bodyPr rtlCol="0" anchor="t"/>
          <a:lstStyle/>
          <a:p>
            <a:pPr defTabSz="914377">
              <a:lnSpc>
                <a:spcPct val="150000"/>
              </a:lnSpc>
              <a:defRPr/>
            </a:pPr>
            <a:r>
              <a:rPr lang="en-US" sz="1600" dirty="0">
                <a:solidFill>
                  <a:srgbClr val="505050"/>
                </a:solidFill>
                <a:latin typeface="Segoe UI"/>
              </a:rPr>
              <a:t>    </a:t>
            </a:r>
          </a:p>
          <a:p>
            <a:pPr algn="ctr" defTabSz="914377">
              <a:defRPr/>
            </a:pPr>
            <a:r>
              <a:rPr lang="en-US" sz="1200" dirty="0">
                <a:solidFill>
                  <a:srgbClr val="505050"/>
                </a:solidFill>
                <a:latin typeface="Segoe UI"/>
              </a:rPr>
              <a:t>Windows-only</a:t>
            </a:r>
            <a:endParaRPr lang="en-US" sz="1600" dirty="0">
              <a:solidFill>
                <a:srgbClr val="505050"/>
              </a:solidFill>
              <a:latin typeface="Segoe UI"/>
            </a:endParaRPr>
          </a:p>
        </p:txBody>
      </p:sp>
      <p:pic>
        <p:nvPicPr>
          <p:cNvPr id="63" name="Picture 62" descr="A close up of a logo&#10;&#10;Description generated with very high confidence">
            <a:extLst>
              <a:ext uri="{FF2B5EF4-FFF2-40B4-BE49-F238E27FC236}">
                <a16:creationId xmlns:a16="http://schemas.microsoft.com/office/drawing/2014/main" id="{B7B0FC5D-CF80-40CD-A3A4-8B3D92569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053" y="2613646"/>
            <a:ext cx="235419" cy="250919"/>
          </a:xfrm>
          <a:prstGeom prst="rect">
            <a:avLst/>
          </a:prstGeom>
        </p:spPr>
      </p:pic>
      <p:sp>
        <p:nvSpPr>
          <p:cNvPr id="2" name="TextBox 1">
            <a:extLst>
              <a:ext uri="{FF2B5EF4-FFF2-40B4-BE49-F238E27FC236}">
                <a16:creationId xmlns:a16="http://schemas.microsoft.com/office/drawing/2014/main" id="{27E2BD24-91FC-4A0A-A7A2-3130FCAF29FD}"/>
              </a:ext>
            </a:extLst>
          </p:cNvPr>
          <p:cNvSpPr txBox="1"/>
          <p:nvPr/>
        </p:nvSpPr>
        <p:spPr>
          <a:xfrm>
            <a:off x="7079241" y="2843532"/>
            <a:ext cx="3881465" cy="261610"/>
          </a:xfrm>
          <a:prstGeom prst="rect">
            <a:avLst/>
          </a:prstGeom>
          <a:noFill/>
        </p:spPr>
        <p:txBody>
          <a:bodyPr wrap="square" rtlCol="0">
            <a:spAutoFit/>
          </a:bodyPr>
          <a:lstStyle/>
          <a:p>
            <a:pPr algn="ctr" defTabSz="914377">
              <a:defRPr/>
            </a:pPr>
            <a:r>
              <a:rPr lang="en-US" sz="1100">
                <a:solidFill>
                  <a:srgbClr val="505050"/>
                </a:solidFill>
                <a:latin typeface="Segoe UI"/>
              </a:rPr>
              <a:t>Cross-platform</a:t>
            </a:r>
          </a:p>
        </p:txBody>
      </p:sp>
      <p:sp>
        <p:nvSpPr>
          <p:cNvPr id="49" name="Rectangle: Rounded Corners 34">
            <a:extLst>
              <a:ext uri="{FF2B5EF4-FFF2-40B4-BE49-F238E27FC236}">
                <a16:creationId xmlns:a16="http://schemas.microsoft.com/office/drawing/2014/main" id="{3375C3A8-BE95-4828-870C-61770417A595}"/>
              </a:ext>
            </a:extLst>
          </p:cNvPr>
          <p:cNvSpPr/>
          <p:nvPr/>
        </p:nvSpPr>
        <p:spPr>
          <a:xfrm>
            <a:off x="5429700" y="4256195"/>
            <a:ext cx="1380944" cy="483272"/>
          </a:xfrm>
          <a:prstGeom prst="roundRect">
            <a:avLst/>
          </a:prstGeom>
          <a:solidFill>
            <a:srgbClr val="0078D7"/>
          </a:solidFill>
          <a:ln w="10795">
            <a:solidFill>
              <a:srgbClr val="005E5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defRPr/>
            </a:pPr>
            <a:r>
              <a:rPr lang="en-US" sz="1600" dirty="0">
                <a:solidFill>
                  <a:srgbClr val="FFFFFF"/>
                </a:solidFill>
                <a:latin typeface="Segoe UI"/>
              </a:rPr>
              <a:t>Windows Forms</a:t>
            </a:r>
          </a:p>
        </p:txBody>
      </p:sp>
      <p:sp>
        <p:nvSpPr>
          <p:cNvPr id="47" name="TextBox 46">
            <a:extLst>
              <a:ext uri="{FF2B5EF4-FFF2-40B4-BE49-F238E27FC236}">
                <a16:creationId xmlns:a16="http://schemas.microsoft.com/office/drawing/2014/main" id="{F41EA4AA-E215-443F-8021-2362E8DABE27}"/>
              </a:ext>
            </a:extLst>
          </p:cNvPr>
          <p:cNvSpPr txBox="1"/>
          <p:nvPr/>
        </p:nvSpPr>
        <p:spPr>
          <a:xfrm>
            <a:off x="330021" y="375324"/>
            <a:ext cx="4158115" cy="400110"/>
          </a:xfrm>
          <a:prstGeom prst="rect">
            <a:avLst/>
          </a:prstGeom>
          <a:noFill/>
        </p:spPr>
        <p:txBody>
          <a:bodyPr wrap="square" rtlCol="0">
            <a:spAutoFit/>
          </a:bodyPr>
          <a:lstStyle/>
          <a:p>
            <a:pPr algn="ctr" defTabSz="914377">
              <a:defRPr/>
            </a:pPr>
            <a:r>
              <a:rPr lang="en-US" sz="2000" dirty="0">
                <a:solidFill>
                  <a:srgbClr val="7030A0">
                    <a:lumMod val="50000"/>
                  </a:srgbClr>
                </a:solidFill>
                <a:latin typeface="Segoe UI Semilight" panose="020B0402040204020203" pitchFamily="34" charset="0"/>
                <a:cs typeface="Segoe UI Semilight" panose="020B0402040204020203" pitchFamily="34" charset="0"/>
              </a:rPr>
              <a:t>Update .NET Framework Apps</a:t>
            </a:r>
          </a:p>
        </p:txBody>
      </p:sp>
      <p:cxnSp>
        <p:nvCxnSpPr>
          <p:cNvPr id="9" name="Straight Connector 8">
            <a:extLst>
              <a:ext uri="{FF2B5EF4-FFF2-40B4-BE49-F238E27FC236}">
                <a16:creationId xmlns:a16="http://schemas.microsoft.com/office/drawing/2014/main" id="{C9B98794-47E0-41A2-95B6-54677084C2F4}"/>
              </a:ext>
            </a:extLst>
          </p:cNvPr>
          <p:cNvCxnSpPr>
            <a:cxnSpLocks/>
          </p:cNvCxnSpPr>
          <p:nvPr/>
        </p:nvCxnSpPr>
        <p:spPr>
          <a:xfrm>
            <a:off x="4353772" y="937206"/>
            <a:ext cx="0" cy="52979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679D37-0BE2-4A4A-8DED-D8C3E8EA9B48}"/>
              </a:ext>
            </a:extLst>
          </p:cNvPr>
          <p:cNvSpPr/>
          <p:nvPr/>
        </p:nvSpPr>
        <p:spPr>
          <a:xfrm>
            <a:off x="1352664" y="6235199"/>
            <a:ext cx="9597691" cy="584775"/>
          </a:xfrm>
          <a:prstGeom prst="rect">
            <a:avLst/>
          </a:prstGeom>
          <a:solidFill>
            <a:srgbClr val="7030A0"/>
          </a:solidFill>
          <a:ln w="19050">
            <a:solidFill>
              <a:srgbClr val="7030A0"/>
            </a:solidFill>
          </a:ln>
        </p:spPr>
        <p:txBody>
          <a:bodyPr wrap="square">
            <a:spAutoFit/>
          </a:bodyPr>
          <a:lstStyle/>
          <a:p>
            <a:pPr marL="285744" indent="-285744">
              <a:buFont typeface="Arial" panose="020B0604020202020204" pitchFamily="34" charset="0"/>
              <a:buChar char="•"/>
              <a:defRPr/>
            </a:pPr>
            <a:r>
              <a:rPr lang="en-US" sz="1600" dirty="0">
                <a:solidFill>
                  <a:schemeClr val="bg1"/>
                </a:solidFill>
                <a:latin typeface="Segoe UI Light" panose="020B0502040204020203" pitchFamily="34" charset="0"/>
                <a:cs typeface="Segoe UI Light" panose="020B0502040204020203" pitchFamily="34" charset="0"/>
              </a:rPr>
              <a:t>XAML Islands - WinForms &amp; WPF apps can host UWP controls</a:t>
            </a:r>
          </a:p>
          <a:p>
            <a:pPr marL="285744" indent="-285744">
              <a:buFont typeface="Arial" panose="020B0604020202020204" pitchFamily="34" charset="0"/>
              <a:buChar char="•"/>
              <a:defRPr/>
            </a:pPr>
            <a:r>
              <a:rPr lang="en-US" sz="1600" dirty="0">
                <a:solidFill>
                  <a:schemeClr val="bg1"/>
                </a:solidFill>
                <a:latin typeface="Segoe UI Light" panose="020B0502040204020203" pitchFamily="34" charset="0"/>
                <a:cs typeface="Segoe UI Light" panose="020B0502040204020203" pitchFamily="34" charset="0"/>
              </a:rPr>
              <a:t>Full access to Windows 10 APIs</a:t>
            </a:r>
          </a:p>
        </p:txBody>
      </p:sp>
      <p:sp>
        <p:nvSpPr>
          <p:cNvPr id="17" name="TextBox 16">
            <a:extLst>
              <a:ext uri="{FF2B5EF4-FFF2-40B4-BE49-F238E27FC236}">
                <a16:creationId xmlns:a16="http://schemas.microsoft.com/office/drawing/2014/main" id="{C01139E0-5001-4A1F-900D-411F498ACBD3}"/>
              </a:ext>
            </a:extLst>
          </p:cNvPr>
          <p:cNvSpPr txBox="1"/>
          <p:nvPr/>
        </p:nvSpPr>
        <p:spPr>
          <a:xfrm>
            <a:off x="8051804" y="6250818"/>
            <a:ext cx="3253789"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latin typeface="Segoe UI Light" panose="020B0502040204020203" pitchFamily="34" charset="0"/>
                <a:cs typeface="Segoe UI Light" panose="020B0502040204020203" pitchFamily="34" charset="0"/>
              </a:rPr>
              <a:t>FEATURES IN BOTH FXs</a:t>
            </a:r>
            <a:endParaRPr lang="en-US" sz="2000">
              <a:solidFill>
                <a:schemeClr val="bg1"/>
              </a:solidFill>
            </a:endParaRPr>
          </a:p>
        </p:txBody>
      </p:sp>
    </p:spTree>
    <p:extLst>
      <p:ext uri="{BB962C8B-B14F-4D97-AF65-F5344CB8AC3E}">
        <p14:creationId xmlns:p14="http://schemas.microsoft.com/office/powerpoint/2010/main" val="400237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9A9FF-C4B0-4B78-A602-F2A1E5371864}"/>
              </a:ext>
            </a:extLst>
          </p:cNvPr>
          <p:cNvSpPr>
            <a:spLocks noGrp="1"/>
          </p:cNvSpPr>
          <p:nvPr>
            <p:ph type="title"/>
          </p:nvPr>
        </p:nvSpPr>
        <p:spPr/>
        <p:txBody>
          <a:bodyPr/>
          <a:lstStyle/>
          <a:p>
            <a:r>
              <a:rPr lang="en-GB" dirty="0"/>
              <a:t>Futures</a:t>
            </a:r>
          </a:p>
        </p:txBody>
      </p:sp>
      <p:sp>
        <p:nvSpPr>
          <p:cNvPr id="3" name="Content Placeholder 2">
            <a:extLst>
              <a:ext uri="{FF2B5EF4-FFF2-40B4-BE49-F238E27FC236}">
                <a16:creationId xmlns:a16="http://schemas.microsoft.com/office/drawing/2014/main" id="{43A99656-5031-4AC5-9187-3BB559606B03}"/>
              </a:ext>
            </a:extLst>
          </p:cNvPr>
          <p:cNvSpPr>
            <a:spLocks noGrp="1"/>
          </p:cNvSpPr>
          <p:nvPr>
            <p:ph idx="1"/>
          </p:nvPr>
        </p:nvSpPr>
        <p:spPr/>
        <p:txBody>
          <a:bodyPr/>
          <a:lstStyle/>
          <a:p>
            <a:r>
              <a:rPr lang="en-GB" dirty="0"/>
              <a:t>Arrow.NET</a:t>
            </a:r>
          </a:p>
        </p:txBody>
      </p:sp>
    </p:spTree>
    <p:extLst>
      <p:ext uri="{BB962C8B-B14F-4D97-AF65-F5344CB8AC3E}">
        <p14:creationId xmlns:p14="http://schemas.microsoft.com/office/powerpoint/2010/main" val="35632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CE94-B139-439B-8770-C9D0677CD57A}"/>
              </a:ext>
            </a:extLst>
          </p:cNvPr>
          <p:cNvSpPr>
            <a:spLocks noGrp="1"/>
          </p:cNvSpPr>
          <p:nvPr>
            <p:ph type="title"/>
          </p:nvPr>
        </p:nvSpPr>
        <p:spPr/>
        <p:txBody>
          <a:bodyPr/>
          <a:lstStyle/>
          <a:p>
            <a:r>
              <a:rPr lang="en-GB" dirty="0"/>
              <a:t>Demo of Parquet.NET</a:t>
            </a:r>
          </a:p>
        </p:txBody>
      </p:sp>
      <p:sp>
        <p:nvSpPr>
          <p:cNvPr id="3" name="Text Placeholder 2">
            <a:extLst>
              <a:ext uri="{FF2B5EF4-FFF2-40B4-BE49-F238E27FC236}">
                <a16:creationId xmlns:a16="http://schemas.microsoft.com/office/drawing/2014/main" id="{C20164CC-9D1B-485A-8E0B-3B8C7221A88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756223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F2C5-EA84-430E-8C05-9BDCC1D07AC4}"/>
              </a:ext>
            </a:extLst>
          </p:cNvPr>
          <p:cNvSpPr>
            <a:spLocks noGrp="1"/>
          </p:cNvSpPr>
          <p:nvPr>
            <p:ph type="title"/>
          </p:nvPr>
        </p:nvSpPr>
        <p:spPr/>
        <p:txBody>
          <a:bodyPr/>
          <a:lstStyle/>
          <a:p>
            <a:r>
              <a:rPr lang="en-GB" dirty="0"/>
              <a:t>Regression analysis </a:t>
            </a:r>
          </a:p>
        </p:txBody>
      </p:sp>
      <p:sp>
        <p:nvSpPr>
          <p:cNvPr id="3" name="Text Placeholder 2">
            <a:extLst>
              <a:ext uri="{FF2B5EF4-FFF2-40B4-BE49-F238E27FC236}">
                <a16:creationId xmlns:a16="http://schemas.microsoft.com/office/drawing/2014/main" id="{45A542D3-F532-4C23-9D6D-20FF5F2E23AB}"/>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73209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39C177-AC92-43E5-9073-3EDB885B5621}"/>
              </a:ext>
            </a:extLst>
          </p:cNvPr>
          <p:cNvSpPr>
            <a:spLocks noGrp="1"/>
          </p:cNvSpPr>
          <p:nvPr>
            <p:ph type="title"/>
          </p:nvPr>
        </p:nvSpPr>
        <p:spPr/>
        <p:txBody>
          <a:bodyPr/>
          <a:lstStyle/>
          <a:p>
            <a:r>
              <a:rPr lang="en-GB" dirty="0"/>
              <a:t>What is regression?</a:t>
            </a:r>
          </a:p>
        </p:txBody>
      </p:sp>
      <p:sp>
        <p:nvSpPr>
          <p:cNvPr id="5" name="Content Placeholder 4">
            <a:extLst>
              <a:ext uri="{FF2B5EF4-FFF2-40B4-BE49-F238E27FC236}">
                <a16:creationId xmlns:a16="http://schemas.microsoft.com/office/drawing/2014/main" id="{3F7E3C85-80AA-4DBD-A2AD-22A6579A7E35}"/>
              </a:ext>
            </a:extLst>
          </p:cNvPr>
          <p:cNvSpPr>
            <a:spLocks noGrp="1"/>
          </p:cNvSpPr>
          <p:nvPr>
            <p:ph idx="1"/>
          </p:nvPr>
        </p:nvSpPr>
        <p:spPr/>
        <p:txBody>
          <a:bodyPr/>
          <a:lstStyle/>
          <a:p>
            <a:r>
              <a:rPr lang="en-GB" dirty="0"/>
              <a:t>Supervised Machine Learning</a:t>
            </a:r>
          </a:p>
          <a:p>
            <a:r>
              <a:rPr lang="en-GB" dirty="0"/>
              <a:t>Features go to a Label</a:t>
            </a:r>
          </a:p>
          <a:p>
            <a:r>
              <a:rPr lang="en-GB" dirty="0"/>
              <a:t>Label is a “real value” not a categorical like in classification</a:t>
            </a:r>
          </a:p>
          <a:p>
            <a:endParaRPr lang="en-GB" dirty="0"/>
          </a:p>
          <a:p>
            <a:r>
              <a:rPr lang="en-GB" dirty="0"/>
              <a:t>Regression algorithms generate weights for features</a:t>
            </a:r>
          </a:p>
          <a:p>
            <a:endParaRPr lang="en-GB" dirty="0"/>
          </a:p>
        </p:txBody>
      </p:sp>
    </p:spTree>
    <p:extLst>
      <p:ext uri="{BB962C8B-B14F-4D97-AF65-F5344CB8AC3E}">
        <p14:creationId xmlns:p14="http://schemas.microsoft.com/office/powerpoint/2010/main" val="31639919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D6F73A-E5E9-4796-879F-99D5AD0D9F6D}"/>
              </a:ext>
            </a:extLst>
          </p:cNvPr>
          <p:cNvPicPr/>
          <p:nvPr/>
        </p:nvPicPr>
        <p:blipFill>
          <a:blip r:embed="rId2">
            <a:extLst>
              <a:ext uri="{28A0092B-C50C-407E-A947-70E740481C1C}">
                <a14:useLocalDpi xmlns:a14="http://schemas.microsoft.com/office/drawing/2010/main" val="0"/>
              </a:ext>
            </a:extLst>
          </a:blip>
          <a:stretch>
            <a:fillRect/>
          </a:stretch>
        </p:blipFill>
        <p:spPr>
          <a:xfrm>
            <a:off x="2499015" y="782524"/>
            <a:ext cx="7068219" cy="49918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17130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C4A4B-1188-4113-8DFC-640EE8DF8579}"/>
              </a:ext>
            </a:extLst>
          </p:cNvPr>
          <p:cNvSpPr>
            <a:spLocks noGrp="1"/>
          </p:cNvSpPr>
          <p:nvPr>
            <p:ph type="title"/>
          </p:nvPr>
        </p:nvSpPr>
        <p:spPr/>
        <p:txBody>
          <a:bodyPr/>
          <a:lstStyle/>
          <a:p>
            <a:r>
              <a:rPr lang="en-GB" dirty="0"/>
              <a:t>Taxi Fare Data</a:t>
            </a:r>
          </a:p>
        </p:txBody>
      </p:sp>
      <p:sp>
        <p:nvSpPr>
          <p:cNvPr id="3" name="Content Placeholder 2">
            <a:extLst>
              <a:ext uri="{FF2B5EF4-FFF2-40B4-BE49-F238E27FC236}">
                <a16:creationId xmlns:a16="http://schemas.microsoft.com/office/drawing/2014/main" id="{EF800BB6-95B8-49B2-9BAD-A3CBED7713A9}"/>
              </a:ext>
            </a:extLst>
          </p:cNvPr>
          <p:cNvSpPr>
            <a:spLocks noGrp="1"/>
          </p:cNvSpPr>
          <p:nvPr>
            <p:ph idx="1"/>
          </p:nvPr>
        </p:nvSpPr>
        <p:spPr/>
        <p:txBody>
          <a:bodyPr/>
          <a:lstStyle/>
          <a:p>
            <a:r>
              <a:rPr lang="en-GB" dirty="0"/>
              <a:t>NYC data</a:t>
            </a:r>
          </a:p>
          <a:p>
            <a:endParaRPr lang="en-GB" dirty="0"/>
          </a:p>
          <a:p>
            <a:r>
              <a:rPr lang="en-GB" dirty="0"/>
              <a:t>Taxi Fares, Time, Distance, Payment Method etc</a:t>
            </a:r>
          </a:p>
          <a:p>
            <a:endParaRPr lang="en-GB" dirty="0"/>
          </a:p>
          <a:p>
            <a:r>
              <a:rPr lang="en-GB" dirty="0"/>
              <a:t>Use these as features and predict the most likely Fare ahead of time. </a:t>
            </a:r>
          </a:p>
        </p:txBody>
      </p:sp>
    </p:spTree>
    <p:extLst>
      <p:ext uri="{BB962C8B-B14F-4D97-AF65-F5344CB8AC3E}">
        <p14:creationId xmlns:p14="http://schemas.microsoft.com/office/powerpoint/2010/main" val="41669193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3ACCC5-B411-4FF1-A3B8-3CEC1EC83C94}"/>
              </a:ext>
            </a:extLst>
          </p:cNvPr>
          <p:cNvPicPr>
            <a:picLocks noChangeAspect="1"/>
          </p:cNvPicPr>
          <p:nvPr/>
        </p:nvPicPr>
        <p:blipFill>
          <a:blip r:embed="rId2"/>
          <a:stretch>
            <a:fillRect/>
          </a:stretch>
        </p:blipFill>
        <p:spPr>
          <a:xfrm>
            <a:off x="0" y="-104426"/>
            <a:ext cx="12192000" cy="5926419"/>
          </a:xfrm>
          <a:prstGeom prst="rect">
            <a:avLst/>
          </a:prstGeom>
        </p:spPr>
      </p:pic>
      <p:pic>
        <p:nvPicPr>
          <p:cNvPr id="3" name="Picture 2">
            <a:extLst>
              <a:ext uri="{FF2B5EF4-FFF2-40B4-BE49-F238E27FC236}">
                <a16:creationId xmlns:a16="http://schemas.microsoft.com/office/drawing/2014/main" id="{6D0B2BE2-F85D-4333-94C4-1B2DBB673D62}"/>
              </a:ext>
            </a:extLst>
          </p:cNvPr>
          <p:cNvPicPr>
            <a:picLocks noChangeAspect="1"/>
          </p:cNvPicPr>
          <p:nvPr/>
        </p:nvPicPr>
        <p:blipFill>
          <a:blip r:embed="rId3"/>
          <a:stretch>
            <a:fillRect/>
          </a:stretch>
        </p:blipFill>
        <p:spPr>
          <a:xfrm>
            <a:off x="0" y="6017169"/>
            <a:ext cx="12192000" cy="433365"/>
          </a:xfrm>
          <a:prstGeom prst="rect">
            <a:avLst/>
          </a:prstGeom>
        </p:spPr>
      </p:pic>
    </p:spTree>
    <p:extLst>
      <p:ext uri="{BB962C8B-B14F-4D97-AF65-F5344CB8AC3E}">
        <p14:creationId xmlns:p14="http://schemas.microsoft.com/office/powerpoint/2010/main" val="2295141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9FAA5-262B-4358-A016-790E7C5E5E99}"/>
              </a:ext>
            </a:extLst>
          </p:cNvPr>
          <p:cNvSpPr>
            <a:spLocks noGrp="1"/>
          </p:cNvSpPr>
          <p:nvPr>
            <p:ph type="title"/>
          </p:nvPr>
        </p:nvSpPr>
        <p:spPr/>
        <p:txBody>
          <a:bodyPr/>
          <a:lstStyle/>
          <a:p>
            <a:r>
              <a:rPr lang="en-GB" dirty="0"/>
              <a:t>Demo </a:t>
            </a:r>
          </a:p>
        </p:txBody>
      </p:sp>
      <p:sp>
        <p:nvSpPr>
          <p:cNvPr id="3" name="Content Placeholder 2">
            <a:extLst>
              <a:ext uri="{FF2B5EF4-FFF2-40B4-BE49-F238E27FC236}">
                <a16:creationId xmlns:a16="http://schemas.microsoft.com/office/drawing/2014/main" id="{2AF2A46C-D15D-424E-A3CE-3AB7BECC9A9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3729199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3EF975-264A-4829-A26D-ACDFB19CFAB4}"/>
              </a:ext>
            </a:extLst>
          </p:cNvPr>
          <p:cNvSpPr>
            <a:spLocks noGrp="1"/>
          </p:cNvSpPr>
          <p:nvPr>
            <p:ph type="title"/>
          </p:nvPr>
        </p:nvSpPr>
        <p:spPr/>
        <p:txBody>
          <a:bodyPr/>
          <a:lstStyle/>
          <a:p>
            <a:r>
              <a:rPr lang="en-GB" dirty="0"/>
              <a:t>Evaluation with RMS and r</a:t>
            </a:r>
            <a:r>
              <a:rPr lang="en-GB" baseline="30000" dirty="0"/>
              <a:t>2</a:t>
            </a:r>
          </a:p>
        </p:txBody>
      </p:sp>
      <p:sp>
        <p:nvSpPr>
          <p:cNvPr id="6" name="Rectangle 5">
            <a:extLst>
              <a:ext uri="{FF2B5EF4-FFF2-40B4-BE49-F238E27FC236}">
                <a16:creationId xmlns:a16="http://schemas.microsoft.com/office/drawing/2014/main" id="{7EBF2E37-E531-43CD-8A73-B7EED7DE3646}"/>
              </a:ext>
            </a:extLst>
          </p:cNvPr>
          <p:cNvSpPr/>
          <p:nvPr/>
        </p:nvSpPr>
        <p:spPr>
          <a:xfrm>
            <a:off x="2111339" y="2458434"/>
            <a:ext cx="6836773" cy="1015663"/>
          </a:xfrm>
          <a:prstGeom prst="rect">
            <a:avLst/>
          </a:prstGeom>
        </p:spPr>
        <p:txBody>
          <a:bodyPr wrap="square">
            <a:spAutoFit/>
          </a:bodyPr>
          <a:lstStyle/>
          <a:p>
            <a:r>
              <a:rPr lang="en-GB" sz="2000" dirty="0" err="1">
                <a:latin typeface="Consolas" panose="020B0609020204030204" pitchFamily="49" charset="0"/>
              </a:rPr>
              <a:t>Rms</a:t>
            </a:r>
            <a:r>
              <a:rPr lang="en-GB" sz="2000" dirty="0">
                <a:latin typeface="Consolas" panose="020B0609020204030204" pitchFamily="49" charset="0"/>
              </a:rPr>
              <a:t> = 3.30299146626885</a:t>
            </a:r>
          </a:p>
          <a:p>
            <a:r>
              <a:rPr lang="en-GB" sz="2000" dirty="0" err="1">
                <a:latin typeface="Consolas" panose="020B0609020204030204" pitchFamily="49" charset="0"/>
              </a:rPr>
              <a:t>RSquared</a:t>
            </a:r>
            <a:r>
              <a:rPr lang="en-GB" sz="2000" dirty="0">
                <a:latin typeface="Consolas" panose="020B0609020204030204" pitchFamily="49" charset="0"/>
              </a:rPr>
              <a:t> = 0.885729301000846</a:t>
            </a:r>
          </a:p>
          <a:p>
            <a:r>
              <a:rPr lang="en-GB" sz="2000" dirty="0">
                <a:latin typeface="Consolas" panose="020B0609020204030204" pitchFamily="49" charset="0"/>
              </a:rPr>
              <a:t>Predicted fare: 31.14972, actual fare: 29.5</a:t>
            </a:r>
          </a:p>
        </p:txBody>
      </p:sp>
    </p:spTree>
    <p:extLst>
      <p:ext uri="{BB962C8B-B14F-4D97-AF65-F5344CB8AC3E}">
        <p14:creationId xmlns:p14="http://schemas.microsoft.com/office/powerpoint/2010/main" val="12224966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A4F646-505A-4E7D-ABA1-144F26C87C7C}"/>
              </a:ext>
            </a:extLst>
          </p:cNvPr>
          <p:cNvSpPr>
            <a:spLocks noGrp="1"/>
          </p:cNvSpPr>
          <p:nvPr>
            <p:ph type="title"/>
          </p:nvPr>
        </p:nvSpPr>
        <p:spPr/>
        <p:txBody>
          <a:bodyPr/>
          <a:lstStyle/>
          <a:p>
            <a:r>
              <a:rPr lang="en-GB" dirty="0"/>
              <a:t>Coefficient of Determination</a:t>
            </a:r>
          </a:p>
        </p:txBody>
      </p:sp>
      <p:sp>
        <p:nvSpPr>
          <p:cNvPr id="5" name="Text Placeholder 4">
            <a:extLst>
              <a:ext uri="{FF2B5EF4-FFF2-40B4-BE49-F238E27FC236}">
                <a16:creationId xmlns:a16="http://schemas.microsoft.com/office/drawing/2014/main" id="{349F58CD-58B1-4371-96B0-847B27376E5E}"/>
              </a:ext>
            </a:extLst>
          </p:cNvPr>
          <p:cNvSpPr>
            <a:spLocks noGrp="1"/>
          </p:cNvSpPr>
          <p:nvPr>
            <p:ph type="body" idx="1"/>
          </p:nvPr>
        </p:nvSpPr>
        <p:spPr/>
        <p:txBody>
          <a:bodyPr/>
          <a:lstStyle/>
          <a:p>
            <a:r>
              <a:rPr lang="en-GB" dirty="0"/>
              <a:t>r</a:t>
            </a:r>
            <a:r>
              <a:rPr lang="en-GB" baseline="30000" dirty="0"/>
              <a:t>2</a:t>
            </a:r>
            <a:r>
              <a:rPr lang="en-GB" dirty="0"/>
              <a:t> is the proportion of the variance in the dependent variable that is predictable from the independent variables</a:t>
            </a:r>
          </a:p>
        </p:txBody>
      </p:sp>
    </p:spTree>
    <p:extLst>
      <p:ext uri="{BB962C8B-B14F-4D97-AF65-F5344CB8AC3E}">
        <p14:creationId xmlns:p14="http://schemas.microsoft.com/office/powerpoint/2010/main" val="1542565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8AAB1-FB2F-438F-8057-23FFFF8A2BD5}"/>
              </a:ext>
            </a:extLst>
          </p:cNvPr>
          <p:cNvSpPr>
            <a:spLocks noGrp="1"/>
          </p:cNvSpPr>
          <p:nvPr>
            <p:ph type="title"/>
          </p:nvPr>
        </p:nvSpPr>
        <p:spPr/>
        <p:txBody>
          <a:bodyPr/>
          <a:lstStyle/>
          <a:p>
            <a:r>
              <a:rPr lang="en-GB" dirty="0"/>
              <a:t>What is machine learning?</a:t>
            </a:r>
          </a:p>
        </p:txBody>
      </p:sp>
      <p:sp>
        <p:nvSpPr>
          <p:cNvPr id="3" name="Text Placeholder 2">
            <a:extLst>
              <a:ext uri="{FF2B5EF4-FFF2-40B4-BE49-F238E27FC236}">
                <a16:creationId xmlns:a16="http://schemas.microsoft.com/office/drawing/2014/main" id="{B6683756-9A34-4CA6-AEBB-D043C0949AE2}"/>
              </a:ext>
            </a:extLst>
          </p:cNvPr>
          <p:cNvSpPr>
            <a:spLocks noGrp="1"/>
          </p:cNvSpPr>
          <p:nvPr>
            <p:ph type="body" idx="1"/>
          </p:nvPr>
        </p:nvSpPr>
        <p:spPr/>
        <p:txBody>
          <a:bodyPr/>
          <a:lstStyle/>
          <a:p>
            <a:r>
              <a:rPr lang="en-GB" dirty="0"/>
              <a:t>And what does it mean to say “Artificial Intelligence”</a:t>
            </a:r>
          </a:p>
        </p:txBody>
      </p:sp>
    </p:spTree>
    <p:extLst>
      <p:ext uri="{BB962C8B-B14F-4D97-AF65-F5344CB8AC3E}">
        <p14:creationId xmlns:p14="http://schemas.microsoft.com/office/powerpoint/2010/main" val="3744442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66FDD0-C04C-4020-81CB-8CE1EE30EC7A}"/>
              </a:ext>
            </a:extLst>
          </p:cNvPr>
          <p:cNvSpPr>
            <a:spLocks noGrp="1"/>
          </p:cNvSpPr>
          <p:nvPr>
            <p:ph type="title"/>
          </p:nvPr>
        </p:nvSpPr>
        <p:spPr/>
        <p:txBody>
          <a:bodyPr/>
          <a:lstStyle/>
          <a:p>
            <a:r>
              <a:rPr lang="en-GB" dirty="0"/>
              <a:t>How good a fit is my line?</a:t>
            </a:r>
          </a:p>
        </p:txBody>
      </p:sp>
      <p:pic>
        <p:nvPicPr>
          <p:cNvPr id="5" name="Picture 4">
            <a:extLst>
              <a:ext uri="{FF2B5EF4-FFF2-40B4-BE49-F238E27FC236}">
                <a16:creationId xmlns:a16="http://schemas.microsoft.com/office/drawing/2014/main" id="{9B012FE5-CB80-4323-8B41-D4BA1DEC0D1B}"/>
              </a:ext>
            </a:extLst>
          </p:cNvPr>
          <p:cNvPicPr/>
          <p:nvPr/>
        </p:nvPicPr>
        <p:blipFill>
          <a:blip r:embed="rId2">
            <a:extLst>
              <a:ext uri="{28A0092B-C50C-407E-A947-70E740481C1C}">
                <a14:useLocalDpi xmlns:a14="http://schemas.microsoft.com/office/drawing/2010/main" val="0"/>
              </a:ext>
            </a:extLst>
          </a:blip>
          <a:stretch>
            <a:fillRect/>
          </a:stretch>
        </p:blipFill>
        <p:spPr>
          <a:xfrm>
            <a:off x="2468193" y="1604457"/>
            <a:ext cx="7068219" cy="49918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6547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66FDD0-C04C-4020-81CB-8CE1EE30EC7A}"/>
              </a:ext>
            </a:extLst>
          </p:cNvPr>
          <p:cNvSpPr>
            <a:spLocks noGrp="1"/>
          </p:cNvSpPr>
          <p:nvPr>
            <p:ph type="title"/>
          </p:nvPr>
        </p:nvSpPr>
        <p:spPr/>
        <p:txBody>
          <a:bodyPr/>
          <a:lstStyle/>
          <a:p>
            <a:r>
              <a:rPr lang="en-GB" dirty="0"/>
              <a:t>Compared to….</a:t>
            </a:r>
          </a:p>
        </p:txBody>
      </p:sp>
      <p:pic>
        <p:nvPicPr>
          <p:cNvPr id="5" name="Picture 4">
            <a:extLst>
              <a:ext uri="{FF2B5EF4-FFF2-40B4-BE49-F238E27FC236}">
                <a16:creationId xmlns:a16="http://schemas.microsoft.com/office/drawing/2014/main" id="{9B012FE5-CB80-4323-8B41-D4BA1DEC0D1B}"/>
              </a:ext>
            </a:extLst>
          </p:cNvPr>
          <p:cNvPicPr/>
          <p:nvPr/>
        </p:nvPicPr>
        <p:blipFill>
          <a:blip r:embed="rId2">
            <a:extLst>
              <a:ext uri="{28A0092B-C50C-407E-A947-70E740481C1C}">
                <a14:useLocalDpi xmlns:a14="http://schemas.microsoft.com/office/drawing/2010/main" val="0"/>
              </a:ext>
            </a:extLst>
          </a:blip>
          <a:stretch>
            <a:fillRect/>
          </a:stretch>
        </p:blipFill>
        <p:spPr>
          <a:xfrm>
            <a:off x="2468193" y="1604457"/>
            <a:ext cx="7068219" cy="4991815"/>
          </a:xfrm>
          <a:prstGeom prst="rect">
            <a:avLst/>
          </a:prstGeom>
          <a:ln>
            <a:noFill/>
          </a:ln>
          <a:effectLst>
            <a:outerShdw blurRad="292100" dist="139700" dir="2700000" algn="tl" rotWithShape="0">
              <a:srgbClr val="333333">
                <a:alpha val="65000"/>
              </a:srgbClr>
            </a:outerShdw>
          </a:effectLst>
        </p:spPr>
      </p:pic>
      <p:cxnSp>
        <p:nvCxnSpPr>
          <p:cNvPr id="3" name="Straight Connector 2">
            <a:extLst>
              <a:ext uri="{FF2B5EF4-FFF2-40B4-BE49-F238E27FC236}">
                <a16:creationId xmlns:a16="http://schemas.microsoft.com/office/drawing/2014/main" id="{790706D3-FED4-4B5D-80F1-BD538A437251}"/>
              </a:ext>
            </a:extLst>
          </p:cNvPr>
          <p:cNvCxnSpPr/>
          <p:nvPr/>
        </p:nvCxnSpPr>
        <p:spPr>
          <a:xfrm flipV="1">
            <a:off x="3307976" y="2548218"/>
            <a:ext cx="5849471" cy="3307976"/>
          </a:xfrm>
          <a:prstGeom prst="line">
            <a:avLst/>
          </a:prstGeom>
          <a:ln w="28575">
            <a:prstDash val="sys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157436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66FDD0-C04C-4020-81CB-8CE1EE30EC7A}"/>
              </a:ext>
            </a:extLst>
          </p:cNvPr>
          <p:cNvSpPr>
            <a:spLocks noGrp="1"/>
          </p:cNvSpPr>
          <p:nvPr>
            <p:ph type="title"/>
          </p:nvPr>
        </p:nvSpPr>
        <p:spPr/>
        <p:txBody>
          <a:bodyPr/>
          <a:lstStyle/>
          <a:p>
            <a:r>
              <a:rPr lang="en-GB" dirty="0"/>
              <a:t>Compared to….</a:t>
            </a:r>
          </a:p>
        </p:txBody>
      </p:sp>
      <p:pic>
        <p:nvPicPr>
          <p:cNvPr id="5" name="Picture 4">
            <a:extLst>
              <a:ext uri="{FF2B5EF4-FFF2-40B4-BE49-F238E27FC236}">
                <a16:creationId xmlns:a16="http://schemas.microsoft.com/office/drawing/2014/main" id="{9B012FE5-CB80-4323-8B41-D4BA1DEC0D1B}"/>
              </a:ext>
            </a:extLst>
          </p:cNvPr>
          <p:cNvPicPr/>
          <p:nvPr/>
        </p:nvPicPr>
        <p:blipFill>
          <a:blip r:embed="rId2">
            <a:extLst>
              <a:ext uri="{28A0092B-C50C-407E-A947-70E740481C1C}">
                <a14:useLocalDpi xmlns:a14="http://schemas.microsoft.com/office/drawing/2010/main" val="0"/>
              </a:ext>
            </a:extLst>
          </a:blip>
          <a:stretch>
            <a:fillRect/>
          </a:stretch>
        </p:blipFill>
        <p:spPr>
          <a:xfrm>
            <a:off x="2468193" y="1604457"/>
            <a:ext cx="7068219" cy="4991815"/>
          </a:xfrm>
          <a:prstGeom prst="rect">
            <a:avLst/>
          </a:prstGeom>
          <a:ln>
            <a:noFill/>
          </a:ln>
          <a:effectLst>
            <a:outerShdw blurRad="292100" dist="139700" dir="2700000" algn="tl" rotWithShape="0">
              <a:srgbClr val="333333">
                <a:alpha val="65000"/>
              </a:srgbClr>
            </a:outerShdw>
          </a:effectLst>
        </p:spPr>
      </p:pic>
      <p:cxnSp>
        <p:nvCxnSpPr>
          <p:cNvPr id="3" name="Straight Connector 2">
            <a:extLst>
              <a:ext uri="{FF2B5EF4-FFF2-40B4-BE49-F238E27FC236}">
                <a16:creationId xmlns:a16="http://schemas.microsoft.com/office/drawing/2014/main" id="{790706D3-FED4-4B5D-80F1-BD538A437251}"/>
              </a:ext>
            </a:extLst>
          </p:cNvPr>
          <p:cNvCxnSpPr/>
          <p:nvPr/>
        </p:nvCxnSpPr>
        <p:spPr>
          <a:xfrm flipV="1">
            <a:off x="3307976" y="2548218"/>
            <a:ext cx="5849471" cy="3307976"/>
          </a:xfrm>
          <a:prstGeom prst="line">
            <a:avLst/>
          </a:prstGeom>
          <a:ln w="28575">
            <a:prstDash val="sysDash"/>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96497B90-5111-47AA-BC88-B06F28B644C8}"/>
              </a:ext>
            </a:extLst>
          </p:cNvPr>
          <p:cNvCxnSpPr>
            <a:cxnSpLocks/>
          </p:cNvCxnSpPr>
          <p:nvPr/>
        </p:nvCxnSpPr>
        <p:spPr>
          <a:xfrm flipV="1">
            <a:off x="3307975" y="2877671"/>
            <a:ext cx="5849472" cy="2727511"/>
          </a:xfrm>
          <a:prstGeom prst="line">
            <a:avLst/>
          </a:prstGeom>
          <a:ln w="28575">
            <a:prstDash val="sys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93388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66FDD0-C04C-4020-81CB-8CE1EE30EC7A}"/>
              </a:ext>
            </a:extLst>
          </p:cNvPr>
          <p:cNvSpPr>
            <a:spLocks noGrp="1"/>
          </p:cNvSpPr>
          <p:nvPr>
            <p:ph type="title"/>
          </p:nvPr>
        </p:nvSpPr>
        <p:spPr/>
        <p:txBody>
          <a:bodyPr/>
          <a:lstStyle/>
          <a:p>
            <a:r>
              <a:rPr lang="en-GB" dirty="0"/>
              <a:t>Compared to….</a:t>
            </a:r>
          </a:p>
        </p:txBody>
      </p:sp>
      <p:pic>
        <p:nvPicPr>
          <p:cNvPr id="5" name="Picture 4">
            <a:extLst>
              <a:ext uri="{FF2B5EF4-FFF2-40B4-BE49-F238E27FC236}">
                <a16:creationId xmlns:a16="http://schemas.microsoft.com/office/drawing/2014/main" id="{9B012FE5-CB80-4323-8B41-D4BA1DEC0D1B}"/>
              </a:ext>
            </a:extLst>
          </p:cNvPr>
          <p:cNvPicPr/>
          <p:nvPr/>
        </p:nvPicPr>
        <p:blipFill>
          <a:blip r:embed="rId2">
            <a:extLst>
              <a:ext uri="{28A0092B-C50C-407E-A947-70E740481C1C}">
                <a14:useLocalDpi xmlns:a14="http://schemas.microsoft.com/office/drawing/2010/main" val="0"/>
              </a:ext>
            </a:extLst>
          </a:blip>
          <a:stretch>
            <a:fillRect/>
          </a:stretch>
        </p:blipFill>
        <p:spPr>
          <a:xfrm>
            <a:off x="2468193" y="1604457"/>
            <a:ext cx="7068219" cy="4991815"/>
          </a:xfrm>
          <a:prstGeom prst="rect">
            <a:avLst/>
          </a:prstGeom>
          <a:ln>
            <a:noFill/>
          </a:ln>
          <a:effectLst>
            <a:outerShdw blurRad="292100" dist="139700" dir="2700000" algn="tl" rotWithShape="0">
              <a:srgbClr val="333333">
                <a:alpha val="65000"/>
              </a:srgbClr>
            </a:outerShdw>
          </a:effectLst>
        </p:spPr>
      </p:pic>
      <p:cxnSp>
        <p:nvCxnSpPr>
          <p:cNvPr id="3" name="Straight Connector 2">
            <a:extLst>
              <a:ext uri="{FF2B5EF4-FFF2-40B4-BE49-F238E27FC236}">
                <a16:creationId xmlns:a16="http://schemas.microsoft.com/office/drawing/2014/main" id="{790706D3-FED4-4B5D-80F1-BD538A437251}"/>
              </a:ext>
            </a:extLst>
          </p:cNvPr>
          <p:cNvCxnSpPr/>
          <p:nvPr/>
        </p:nvCxnSpPr>
        <p:spPr>
          <a:xfrm flipV="1">
            <a:off x="3307976" y="2548218"/>
            <a:ext cx="5849471" cy="3307976"/>
          </a:xfrm>
          <a:prstGeom prst="line">
            <a:avLst/>
          </a:prstGeom>
          <a:ln w="28575">
            <a:prstDash val="sysDash"/>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96497B90-5111-47AA-BC88-B06F28B644C8}"/>
              </a:ext>
            </a:extLst>
          </p:cNvPr>
          <p:cNvCxnSpPr>
            <a:cxnSpLocks/>
          </p:cNvCxnSpPr>
          <p:nvPr/>
        </p:nvCxnSpPr>
        <p:spPr>
          <a:xfrm flipV="1">
            <a:off x="3307975" y="2877671"/>
            <a:ext cx="5849472" cy="2727511"/>
          </a:xfrm>
          <a:prstGeom prst="line">
            <a:avLst/>
          </a:prstGeom>
          <a:ln w="28575">
            <a:prstDash val="sysDash"/>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40871FF2-F52D-47E6-9D64-B7DD7A951EAC}"/>
              </a:ext>
            </a:extLst>
          </p:cNvPr>
          <p:cNvCxnSpPr>
            <a:cxnSpLocks/>
          </p:cNvCxnSpPr>
          <p:nvPr/>
        </p:nvCxnSpPr>
        <p:spPr>
          <a:xfrm flipV="1">
            <a:off x="3420035" y="1916206"/>
            <a:ext cx="5892053" cy="4269441"/>
          </a:xfrm>
          <a:prstGeom prst="line">
            <a:avLst/>
          </a:prstGeom>
          <a:ln w="28575">
            <a:prstDash val="sys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484748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B516E9-45B1-4524-9DD1-601E1570B666}"/>
              </a:ext>
            </a:extLst>
          </p:cNvPr>
          <p:cNvSpPr>
            <a:spLocks noGrp="1"/>
          </p:cNvSpPr>
          <p:nvPr>
            <p:ph type="title"/>
          </p:nvPr>
        </p:nvSpPr>
        <p:spPr/>
        <p:txBody>
          <a:bodyPr/>
          <a:lstStyle/>
          <a:p>
            <a:r>
              <a:rPr lang="en-GB" dirty="0"/>
              <a:t>What does it tell us?</a:t>
            </a:r>
          </a:p>
        </p:txBody>
      </p:sp>
      <p:sp>
        <p:nvSpPr>
          <p:cNvPr id="4" name="Content Placeholder 3">
            <a:extLst>
              <a:ext uri="{FF2B5EF4-FFF2-40B4-BE49-F238E27FC236}">
                <a16:creationId xmlns:a16="http://schemas.microsoft.com/office/drawing/2014/main" id="{69110A22-37BC-47BA-9C06-F21421276D4F}"/>
              </a:ext>
            </a:extLst>
          </p:cNvPr>
          <p:cNvSpPr>
            <a:spLocks noGrp="1"/>
          </p:cNvSpPr>
          <p:nvPr>
            <p:ph idx="1"/>
          </p:nvPr>
        </p:nvSpPr>
        <p:spPr/>
        <p:txBody>
          <a:bodyPr/>
          <a:lstStyle/>
          <a:p>
            <a:r>
              <a:rPr lang="en-GB" dirty="0"/>
              <a:t>In a multiple-regression model to determine solar energy production:</a:t>
            </a:r>
          </a:p>
          <a:p>
            <a:pPr lvl="1"/>
            <a:r>
              <a:rPr lang="en-GB" dirty="0"/>
              <a:t>The </a:t>
            </a:r>
            <a:r>
              <a:rPr lang="en-GB" i="1" dirty="0"/>
              <a:t>energy production</a:t>
            </a:r>
            <a:r>
              <a:rPr lang="en-GB" dirty="0"/>
              <a:t> is the dependent variable (Y)</a:t>
            </a:r>
          </a:p>
          <a:p>
            <a:pPr lvl="1"/>
            <a:r>
              <a:rPr lang="en-GB" dirty="0"/>
              <a:t>The </a:t>
            </a:r>
            <a:r>
              <a:rPr lang="en-GB" i="1" dirty="0"/>
              <a:t>cloud cover level</a:t>
            </a:r>
            <a:r>
              <a:rPr lang="en-GB" dirty="0"/>
              <a:t> is an independent variable (X1)</a:t>
            </a:r>
          </a:p>
          <a:p>
            <a:pPr lvl="1"/>
            <a:r>
              <a:rPr lang="en-GB" dirty="0"/>
              <a:t>The </a:t>
            </a:r>
            <a:r>
              <a:rPr lang="en-GB" i="1" dirty="0"/>
              <a:t>season of year</a:t>
            </a:r>
            <a:r>
              <a:rPr lang="en-GB" dirty="0"/>
              <a:t> is an independent variable (X2)</a:t>
            </a:r>
          </a:p>
          <a:p>
            <a:pPr marL="457200" lvl="1" indent="0">
              <a:buNone/>
            </a:pPr>
            <a:endParaRPr lang="en-GB" dirty="0"/>
          </a:p>
          <a:p>
            <a:pPr lvl="1"/>
            <a:r>
              <a:rPr lang="en-GB" dirty="0"/>
              <a:t>Y = X1*weightX1 + X2*weightX2</a:t>
            </a:r>
          </a:p>
          <a:p>
            <a:endParaRPr lang="en-GB" dirty="0"/>
          </a:p>
          <a:p>
            <a:r>
              <a:rPr lang="en-GB" dirty="0"/>
              <a:t>It’s a coefficient (ratio) of how good my predictions are versus the amount of variability in my dependent variable.</a:t>
            </a:r>
          </a:p>
        </p:txBody>
      </p:sp>
    </p:spTree>
    <p:extLst>
      <p:ext uri="{BB962C8B-B14F-4D97-AF65-F5344CB8AC3E}">
        <p14:creationId xmlns:p14="http://schemas.microsoft.com/office/powerpoint/2010/main" val="1051496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B7F76-6011-4B27-85AD-84204BBA54C1}"/>
              </a:ext>
            </a:extLst>
          </p:cNvPr>
          <p:cNvSpPr>
            <a:spLocks noGrp="1"/>
          </p:cNvSpPr>
          <p:nvPr>
            <p:ph type="title"/>
          </p:nvPr>
        </p:nvSpPr>
        <p:spPr/>
        <p:txBody>
          <a:bodyPr/>
          <a:lstStyle/>
          <a:p>
            <a:r>
              <a:rPr lang="en-GB" dirty="0"/>
              <a:t>How does it do that?</a:t>
            </a:r>
          </a:p>
        </p:txBody>
      </p:sp>
      <p:sp>
        <p:nvSpPr>
          <p:cNvPr id="3" name="Content Placeholder 2">
            <a:extLst>
              <a:ext uri="{FF2B5EF4-FFF2-40B4-BE49-F238E27FC236}">
                <a16:creationId xmlns:a16="http://schemas.microsoft.com/office/drawing/2014/main" id="{61FCF4CD-5518-448F-BF51-4A427C6FFE59}"/>
              </a:ext>
            </a:extLst>
          </p:cNvPr>
          <p:cNvSpPr>
            <a:spLocks noGrp="1"/>
          </p:cNvSpPr>
          <p:nvPr>
            <p:ph idx="1"/>
          </p:nvPr>
        </p:nvSpPr>
        <p:spPr>
          <a:xfrm>
            <a:off x="838200" y="1825624"/>
            <a:ext cx="10515600" cy="4797051"/>
          </a:xfrm>
        </p:spPr>
        <p:txBody>
          <a:bodyPr>
            <a:normAutofit fontScale="92500" lnSpcReduction="10000"/>
          </a:bodyPr>
          <a:lstStyle/>
          <a:p>
            <a:r>
              <a:rPr lang="en-GB" dirty="0"/>
              <a:t>It measures the relationship between two variables:</a:t>
            </a:r>
          </a:p>
          <a:p>
            <a:pPr lvl="1"/>
            <a:r>
              <a:rPr lang="en-GB" dirty="0"/>
              <a:t>Y-hat : </a:t>
            </a:r>
            <a:r>
              <a:rPr lang="cy-GB" dirty="0"/>
              <a:t>ŷ</a:t>
            </a:r>
          </a:p>
          <a:p>
            <a:pPr lvl="2"/>
            <a:r>
              <a:rPr lang="cy-GB" dirty="0"/>
              <a:t>The estimator is based on regression variables, Intercept, X Variable 1 to X Variable n</a:t>
            </a:r>
          </a:p>
          <a:p>
            <a:pPr lvl="2"/>
            <a:r>
              <a:rPr lang="cy-GB" dirty="0"/>
              <a:t>The distance from this estimator (prediction) and the real y value (y- ŷ)</a:t>
            </a:r>
          </a:p>
          <a:p>
            <a:pPr lvl="2"/>
            <a:r>
              <a:rPr lang="cy-GB" dirty="0"/>
              <a:t>Squared</a:t>
            </a:r>
          </a:p>
          <a:p>
            <a:pPr lvl="1"/>
            <a:r>
              <a:rPr lang="cy-GB" dirty="0"/>
              <a:t>Y-bar : ȳ</a:t>
            </a:r>
          </a:p>
          <a:p>
            <a:pPr lvl="2"/>
            <a:r>
              <a:rPr lang="cy-GB" dirty="0"/>
              <a:t>The average value of all Ys</a:t>
            </a:r>
          </a:p>
          <a:p>
            <a:pPr lvl="2"/>
            <a:r>
              <a:rPr lang="cy-GB" dirty="0"/>
              <a:t>The distance of the real y value from the mean of all y values (y-ȳ), which is how much the data varies from average</a:t>
            </a:r>
          </a:p>
          <a:p>
            <a:pPr lvl="2"/>
            <a:r>
              <a:rPr lang="cy-GB" dirty="0"/>
              <a:t>Squared</a:t>
            </a:r>
          </a:p>
          <a:p>
            <a:pPr lvl="2"/>
            <a:endParaRPr lang="cy-GB" dirty="0"/>
          </a:p>
          <a:p>
            <a:r>
              <a:rPr lang="cy-GB" dirty="0"/>
              <a:t>These two squares are summed, and calculated:</a:t>
            </a:r>
          </a:p>
          <a:p>
            <a:pPr lvl="1"/>
            <a:r>
              <a:rPr lang="cy-GB" dirty="0"/>
              <a:t>1-(((y-ŷ)^2)/((y-ȳ)^2))</a:t>
            </a:r>
          </a:p>
          <a:p>
            <a:pPr lvl="1"/>
            <a:r>
              <a:rPr lang="cy-GB" dirty="0"/>
              <a:t>1-(estimation error/actual distance from average)</a:t>
            </a:r>
            <a:endParaRPr lang="en-GB" dirty="0"/>
          </a:p>
        </p:txBody>
      </p:sp>
    </p:spTree>
    <p:extLst>
      <p:ext uri="{BB962C8B-B14F-4D97-AF65-F5344CB8AC3E}">
        <p14:creationId xmlns:p14="http://schemas.microsoft.com/office/powerpoint/2010/main" val="37920188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3518F81-BFD5-4218-8F2A-D0107CBCD67A}"/>
              </a:ext>
            </a:extLst>
          </p:cNvPr>
          <p:cNvGrpSpPr/>
          <p:nvPr/>
        </p:nvGrpSpPr>
        <p:grpSpPr>
          <a:xfrm>
            <a:off x="2593570" y="247822"/>
            <a:ext cx="3287440" cy="6295989"/>
            <a:chOff x="4081548" y="314325"/>
            <a:chExt cx="2462698" cy="4716472"/>
          </a:xfrm>
        </p:grpSpPr>
        <p:pic>
          <p:nvPicPr>
            <p:cNvPr id="4" name="Picture 3">
              <a:extLst>
                <a:ext uri="{FF2B5EF4-FFF2-40B4-BE49-F238E27FC236}">
                  <a16:creationId xmlns:a16="http://schemas.microsoft.com/office/drawing/2014/main" id="{1358339C-D87D-4BCF-B4FE-DB4F06D082E8}"/>
                </a:ext>
              </a:extLst>
            </p:cNvPr>
            <p:cNvPicPr>
              <a:picLocks noChangeAspect="1"/>
            </p:cNvPicPr>
            <p:nvPr/>
          </p:nvPicPr>
          <p:blipFill>
            <a:blip r:embed="rId2"/>
            <a:stretch>
              <a:fillRect/>
            </a:stretch>
          </p:blipFill>
          <p:spPr>
            <a:xfrm>
              <a:off x="4757738" y="314325"/>
              <a:ext cx="1786508" cy="4157922"/>
            </a:xfrm>
            <a:prstGeom prst="rect">
              <a:avLst/>
            </a:prstGeom>
          </p:spPr>
        </p:pic>
        <p:pic>
          <p:nvPicPr>
            <p:cNvPr id="5" name="Picture 4">
              <a:extLst>
                <a:ext uri="{FF2B5EF4-FFF2-40B4-BE49-F238E27FC236}">
                  <a16:creationId xmlns:a16="http://schemas.microsoft.com/office/drawing/2014/main" id="{B5631A9E-BBE0-4BBA-B1BB-EBF7112E2EE3}"/>
                </a:ext>
              </a:extLst>
            </p:cNvPr>
            <p:cNvPicPr>
              <a:picLocks noChangeAspect="1"/>
            </p:cNvPicPr>
            <p:nvPr/>
          </p:nvPicPr>
          <p:blipFill>
            <a:blip r:embed="rId3"/>
            <a:stretch>
              <a:fillRect/>
            </a:stretch>
          </p:blipFill>
          <p:spPr>
            <a:xfrm>
              <a:off x="4081548" y="4472247"/>
              <a:ext cx="2462697" cy="558550"/>
            </a:xfrm>
            <a:prstGeom prst="rect">
              <a:avLst/>
            </a:prstGeom>
          </p:spPr>
        </p:pic>
      </p:grpSp>
      <p:pic>
        <p:nvPicPr>
          <p:cNvPr id="7" name="Picture 6">
            <a:extLst>
              <a:ext uri="{FF2B5EF4-FFF2-40B4-BE49-F238E27FC236}">
                <a16:creationId xmlns:a16="http://schemas.microsoft.com/office/drawing/2014/main" id="{7EEDB56F-7D2B-490D-9893-2EF5A343CF6B}"/>
              </a:ext>
            </a:extLst>
          </p:cNvPr>
          <p:cNvPicPr>
            <a:picLocks noChangeAspect="1"/>
          </p:cNvPicPr>
          <p:nvPr/>
        </p:nvPicPr>
        <p:blipFill>
          <a:blip r:embed="rId4"/>
          <a:stretch>
            <a:fillRect/>
          </a:stretch>
        </p:blipFill>
        <p:spPr>
          <a:xfrm>
            <a:off x="8237013" y="314324"/>
            <a:ext cx="2647950" cy="1171575"/>
          </a:xfrm>
          <a:prstGeom prst="rect">
            <a:avLst/>
          </a:prstGeom>
        </p:spPr>
      </p:pic>
      <p:sp>
        <p:nvSpPr>
          <p:cNvPr id="8" name="TextBox 7">
            <a:extLst>
              <a:ext uri="{FF2B5EF4-FFF2-40B4-BE49-F238E27FC236}">
                <a16:creationId xmlns:a16="http://schemas.microsoft.com/office/drawing/2014/main" id="{84E3F4E7-E13D-4206-9DC1-2D92EAD4D548}"/>
              </a:ext>
            </a:extLst>
          </p:cNvPr>
          <p:cNvSpPr txBox="1"/>
          <p:nvPr/>
        </p:nvSpPr>
        <p:spPr>
          <a:xfrm>
            <a:off x="524435" y="645459"/>
            <a:ext cx="2675965" cy="2308324"/>
          </a:xfrm>
          <a:prstGeom prst="rect">
            <a:avLst/>
          </a:prstGeom>
          <a:noFill/>
        </p:spPr>
        <p:txBody>
          <a:bodyPr wrap="square" rtlCol="0">
            <a:spAutoFit/>
          </a:bodyPr>
          <a:lstStyle/>
          <a:p>
            <a:r>
              <a:rPr lang="en-GB" dirty="0"/>
              <a:t>Y is our actual value: </a:t>
            </a:r>
            <a:r>
              <a:rPr lang="en-GB" i="1" dirty="0"/>
              <a:t>Energy generation</a:t>
            </a:r>
          </a:p>
          <a:p>
            <a:endParaRPr lang="en-GB" dirty="0"/>
          </a:p>
          <a:p>
            <a:r>
              <a:rPr lang="en-GB" dirty="0"/>
              <a:t>X1 is our first input value we want to predict from, X2 our second: </a:t>
            </a:r>
            <a:r>
              <a:rPr lang="en-GB" i="1" dirty="0"/>
              <a:t>Irradiance Percentage</a:t>
            </a:r>
            <a:r>
              <a:rPr lang="en-GB" dirty="0"/>
              <a:t> and </a:t>
            </a:r>
            <a:r>
              <a:rPr lang="en-GB" i="1" dirty="0"/>
              <a:t>Days left until service</a:t>
            </a:r>
            <a:endParaRPr lang="en-GB" dirty="0"/>
          </a:p>
        </p:txBody>
      </p:sp>
      <p:sp>
        <p:nvSpPr>
          <p:cNvPr id="9" name="TextBox 8">
            <a:extLst>
              <a:ext uri="{FF2B5EF4-FFF2-40B4-BE49-F238E27FC236}">
                <a16:creationId xmlns:a16="http://schemas.microsoft.com/office/drawing/2014/main" id="{5EB1339F-85C4-4AEF-8627-4AC67E8E8351}"/>
              </a:ext>
            </a:extLst>
          </p:cNvPr>
          <p:cNvSpPr txBox="1"/>
          <p:nvPr/>
        </p:nvSpPr>
        <p:spPr>
          <a:xfrm>
            <a:off x="7467465" y="1855694"/>
            <a:ext cx="4187047" cy="1200329"/>
          </a:xfrm>
          <a:prstGeom prst="rect">
            <a:avLst/>
          </a:prstGeom>
          <a:noFill/>
        </p:spPr>
        <p:txBody>
          <a:bodyPr wrap="square" rtlCol="0">
            <a:spAutoFit/>
          </a:bodyPr>
          <a:lstStyle/>
          <a:p>
            <a:r>
              <a:rPr lang="en-GB" dirty="0"/>
              <a:t>The data science team works hard to understand the data and model it, which means produce weights for how much each input variable affects the actual value</a:t>
            </a:r>
          </a:p>
        </p:txBody>
      </p:sp>
      <p:pic>
        <p:nvPicPr>
          <p:cNvPr id="10" name="Picture 9">
            <a:extLst>
              <a:ext uri="{FF2B5EF4-FFF2-40B4-BE49-F238E27FC236}">
                <a16:creationId xmlns:a16="http://schemas.microsoft.com/office/drawing/2014/main" id="{185233ED-797D-4FC7-98E6-A4B6F2FA5FE0}"/>
              </a:ext>
            </a:extLst>
          </p:cNvPr>
          <p:cNvPicPr/>
          <p:nvPr/>
        </p:nvPicPr>
        <p:blipFill>
          <a:blip r:embed="rId5">
            <a:extLst>
              <a:ext uri="{28A0092B-C50C-407E-A947-70E740481C1C}">
                <a14:useLocalDpi xmlns:a14="http://schemas.microsoft.com/office/drawing/2010/main" val="0"/>
              </a:ext>
            </a:extLst>
          </a:blip>
          <a:stretch>
            <a:fillRect/>
          </a:stretch>
        </p:blipFill>
        <p:spPr>
          <a:xfrm>
            <a:off x="8613668" y="3702817"/>
            <a:ext cx="1894641" cy="1338059"/>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1AA3B58F-5528-4C48-933D-0AD8FF459822}"/>
              </a:ext>
            </a:extLst>
          </p:cNvPr>
          <p:cNvSpPr txBox="1"/>
          <p:nvPr/>
        </p:nvSpPr>
        <p:spPr>
          <a:xfrm>
            <a:off x="6907876" y="5290457"/>
            <a:ext cx="5306225" cy="1477328"/>
          </a:xfrm>
          <a:prstGeom prst="rect">
            <a:avLst/>
          </a:prstGeom>
          <a:noFill/>
        </p:spPr>
        <p:txBody>
          <a:bodyPr wrap="square" rtlCol="0">
            <a:spAutoFit/>
          </a:bodyPr>
          <a:lstStyle/>
          <a:p>
            <a:r>
              <a:rPr lang="en-GB" dirty="0"/>
              <a:t>If you were to plot out these values</a:t>
            </a:r>
            <a:br>
              <a:rPr lang="en-GB" dirty="0"/>
            </a:br>
            <a:br>
              <a:rPr lang="en-GB" dirty="0"/>
            </a:br>
            <a:r>
              <a:rPr lang="en-GB" dirty="0"/>
              <a:t>Intercept + X1 * X Variable 1 + X2 * X Variable 2</a:t>
            </a:r>
          </a:p>
          <a:p>
            <a:endParaRPr lang="en-GB" dirty="0"/>
          </a:p>
          <a:p>
            <a:r>
              <a:rPr lang="en-GB" dirty="0"/>
              <a:t>You would get a straight line like the red one above</a:t>
            </a:r>
          </a:p>
        </p:txBody>
      </p:sp>
      <p:sp>
        <p:nvSpPr>
          <p:cNvPr id="3" name="TextBox 2">
            <a:extLst>
              <a:ext uri="{FF2B5EF4-FFF2-40B4-BE49-F238E27FC236}">
                <a16:creationId xmlns:a16="http://schemas.microsoft.com/office/drawing/2014/main" id="{2D7B6BCF-0A40-405C-8DBE-3D72E4330EF1}"/>
              </a:ext>
            </a:extLst>
          </p:cNvPr>
          <p:cNvSpPr txBox="1"/>
          <p:nvPr/>
        </p:nvSpPr>
        <p:spPr>
          <a:xfrm>
            <a:off x="8701009" y="6032508"/>
            <a:ext cx="859979" cy="276999"/>
          </a:xfrm>
          <a:prstGeom prst="rect">
            <a:avLst/>
          </a:prstGeom>
          <a:noFill/>
        </p:spPr>
        <p:txBody>
          <a:bodyPr wrap="none" rtlCol="0">
            <a:spAutoFit/>
          </a:bodyPr>
          <a:lstStyle/>
          <a:p>
            <a:r>
              <a:rPr lang="en-GB" sz="1200" dirty="0"/>
              <a:t>(weightX1)</a:t>
            </a:r>
          </a:p>
        </p:txBody>
      </p:sp>
      <p:sp>
        <p:nvSpPr>
          <p:cNvPr id="11" name="TextBox 10">
            <a:extLst>
              <a:ext uri="{FF2B5EF4-FFF2-40B4-BE49-F238E27FC236}">
                <a16:creationId xmlns:a16="http://schemas.microsoft.com/office/drawing/2014/main" id="{172C1862-253A-4506-A5A3-6B7AEEB17C5E}"/>
              </a:ext>
            </a:extLst>
          </p:cNvPr>
          <p:cNvSpPr txBox="1"/>
          <p:nvPr/>
        </p:nvSpPr>
        <p:spPr>
          <a:xfrm>
            <a:off x="10457555" y="6032508"/>
            <a:ext cx="859979" cy="276999"/>
          </a:xfrm>
          <a:prstGeom prst="rect">
            <a:avLst/>
          </a:prstGeom>
          <a:noFill/>
        </p:spPr>
        <p:txBody>
          <a:bodyPr wrap="none" rtlCol="0">
            <a:spAutoFit/>
          </a:bodyPr>
          <a:lstStyle/>
          <a:p>
            <a:r>
              <a:rPr lang="en-GB" sz="1200" dirty="0"/>
              <a:t>(weightX2)</a:t>
            </a:r>
          </a:p>
        </p:txBody>
      </p:sp>
    </p:spTree>
    <p:extLst>
      <p:ext uri="{BB962C8B-B14F-4D97-AF65-F5344CB8AC3E}">
        <p14:creationId xmlns:p14="http://schemas.microsoft.com/office/powerpoint/2010/main" val="2626928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BE7392-B95C-4149-B7B1-0962046588C2}"/>
              </a:ext>
            </a:extLst>
          </p:cNvPr>
          <p:cNvPicPr>
            <a:picLocks noChangeAspect="1"/>
          </p:cNvPicPr>
          <p:nvPr/>
        </p:nvPicPr>
        <p:blipFill>
          <a:blip r:embed="rId2"/>
          <a:stretch>
            <a:fillRect/>
          </a:stretch>
        </p:blipFill>
        <p:spPr>
          <a:xfrm>
            <a:off x="1943186" y="1054937"/>
            <a:ext cx="5495925" cy="1971675"/>
          </a:xfrm>
          <a:prstGeom prst="rect">
            <a:avLst/>
          </a:prstGeom>
        </p:spPr>
      </p:pic>
      <p:pic>
        <p:nvPicPr>
          <p:cNvPr id="3" name="Picture 2">
            <a:extLst>
              <a:ext uri="{FF2B5EF4-FFF2-40B4-BE49-F238E27FC236}">
                <a16:creationId xmlns:a16="http://schemas.microsoft.com/office/drawing/2014/main" id="{E09F0D86-4394-4A61-8A5A-F635C93B749F}"/>
              </a:ext>
            </a:extLst>
          </p:cNvPr>
          <p:cNvPicPr>
            <a:picLocks noChangeAspect="1"/>
          </p:cNvPicPr>
          <p:nvPr/>
        </p:nvPicPr>
        <p:blipFill>
          <a:blip r:embed="rId3"/>
          <a:stretch>
            <a:fillRect/>
          </a:stretch>
        </p:blipFill>
        <p:spPr>
          <a:xfrm>
            <a:off x="4705436" y="3391679"/>
            <a:ext cx="2733675" cy="1304925"/>
          </a:xfrm>
          <a:prstGeom prst="rect">
            <a:avLst/>
          </a:prstGeom>
        </p:spPr>
      </p:pic>
      <p:pic>
        <p:nvPicPr>
          <p:cNvPr id="4" name="Picture 3">
            <a:extLst>
              <a:ext uri="{FF2B5EF4-FFF2-40B4-BE49-F238E27FC236}">
                <a16:creationId xmlns:a16="http://schemas.microsoft.com/office/drawing/2014/main" id="{99E2E542-818F-474D-9D2D-61AD348D8825}"/>
              </a:ext>
            </a:extLst>
          </p:cNvPr>
          <p:cNvPicPr>
            <a:picLocks noChangeAspect="1"/>
          </p:cNvPicPr>
          <p:nvPr/>
        </p:nvPicPr>
        <p:blipFill>
          <a:blip r:embed="rId4"/>
          <a:stretch>
            <a:fillRect/>
          </a:stretch>
        </p:blipFill>
        <p:spPr>
          <a:xfrm>
            <a:off x="8530416" y="215784"/>
            <a:ext cx="933450" cy="6210300"/>
          </a:xfrm>
          <a:prstGeom prst="rect">
            <a:avLst/>
          </a:prstGeom>
        </p:spPr>
      </p:pic>
      <p:sp>
        <p:nvSpPr>
          <p:cNvPr id="5" name="TextBox 4">
            <a:extLst>
              <a:ext uri="{FF2B5EF4-FFF2-40B4-BE49-F238E27FC236}">
                <a16:creationId xmlns:a16="http://schemas.microsoft.com/office/drawing/2014/main" id="{19B0E313-A08B-4D37-A82A-280248568790}"/>
              </a:ext>
            </a:extLst>
          </p:cNvPr>
          <p:cNvSpPr txBox="1"/>
          <p:nvPr/>
        </p:nvSpPr>
        <p:spPr>
          <a:xfrm>
            <a:off x="847165" y="295835"/>
            <a:ext cx="7490011" cy="646331"/>
          </a:xfrm>
          <a:prstGeom prst="rect">
            <a:avLst/>
          </a:prstGeom>
          <a:noFill/>
        </p:spPr>
        <p:txBody>
          <a:bodyPr wrap="square" rtlCol="0">
            <a:spAutoFit/>
          </a:bodyPr>
          <a:lstStyle/>
          <a:p>
            <a:r>
              <a:rPr lang="en-GB" dirty="0"/>
              <a:t>To calculate a prediction (called y-hat) we add the intercept to the variable values multiplied by their modifiers (coefficient)</a:t>
            </a:r>
          </a:p>
        </p:txBody>
      </p:sp>
    </p:spTree>
    <p:extLst>
      <p:ext uri="{BB962C8B-B14F-4D97-AF65-F5344CB8AC3E}">
        <p14:creationId xmlns:p14="http://schemas.microsoft.com/office/powerpoint/2010/main" val="2541843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D16178-D9BD-4DC5-ADF8-6863A4FF5E6B}"/>
              </a:ext>
            </a:extLst>
          </p:cNvPr>
          <p:cNvPicPr>
            <a:picLocks noChangeAspect="1"/>
          </p:cNvPicPr>
          <p:nvPr/>
        </p:nvPicPr>
        <p:blipFill>
          <a:blip r:embed="rId2"/>
          <a:stretch>
            <a:fillRect/>
          </a:stretch>
        </p:blipFill>
        <p:spPr>
          <a:xfrm>
            <a:off x="7214230" y="0"/>
            <a:ext cx="2341961" cy="6858000"/>
          </a:xfrm>
          <a:prstGeom prst="rect">
            <a:avLst/>
          </a:prstGeom>
        </p:spPr>
      </p:pic>
      <p:sp>
        <p:nvSpPr>
          <p:cNvPr id="6" name="TextBox 5">
            <a:extLst>
              <a:ext uri="{FF2B5EF4-FFF2-40B4-BE49-F238E27FC236}">
                <a16:creationId xmlns:a16="http://schemas.microsoft.com/office/drawing/2014/main" id="{12F9A7D8-09C2-49AD-BD89-ED155080FE86}"/>
              </a:ext>
            </a:extLst>
          </p:cNvPr>
          <p:cNvSpPr txBox="1"/>
          <p:nvPr/>
        </p:nvSpPr>
        <p:spPr>
          <a:xfrm>
            <a:off x="2265829" y="1855694"/>
            <a:ext cx="3839135" cy="3693319"/>
          </a:xfrm>
          <a:prstGeom prst="rect">
            <a:avLst/>
          </a:prstGeom>
          <a:noFill/>
        </p:spPr>
        <p:txBody>
          <a:bodyPr wrap="square" rtlCol="0">
            <a:spAutoFit/>
          </a:bodyPr>
          <a:lstStyle/>
          <a:p>
            <a:r>
              <a:rPr lang="en-GB" dirty="0"/>
              <a:t>IF we take away the prediction (estimator) from the actual value we have the residual, or the size of the error. If this is too high, the error is positive, if the number is too low, the error is negative.</a:t>
            </a:r>
          </a:p>
          <a:p>
            <a:endParaRPr lang="en-GB" dirty="0"/>
          </a:p>
          <a:p>
            <a:r>
              <a:rPr lang="en-GB" dirty="0"/>
              <a:t>You might sometimes hear data scientists talking about residuals; these are the residuals.</a:t>
            </a:r>
          </a:p>
          <a:p>
            <a:endParaRPr lang="en-GB" dirty="0"/>
          </a:p>
          <a:p>
            <a:r>
              <a:rPr lang="en-GB" dirty="0"/>
              <a:t>It is simply the actual value minus the prediction.</a:t>
            </a:r>
          </a:p>
        </p:txBody>
      </p:sp>
    </p:spTree>
    <p:extLst>
      <p:ext uri="{BB962C8B-B14F-4D97-AF65-F5344CB8AC3E}">
        <p14:creationId xmlns:p14="http://schemas.microsoft.com/office/powerpoint/2010/main" val="16379394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C81B08-33EF-469D-A89C-6DE2AF239873}"/>
              </a:ext>
            </a:extLst>
          </p:cNvPr>
          <p:cNvPicPr>
            <a:picLocks noChangeAspect="1"/>
          </p:cNvPicPr>
          <p:nvPr/>
        </p:nvPicPr>
        <p:blipFill>
          <a:blip r:embed="rId2"/>
          <a:stretch>
            <a:fillRect/>
          </a:stretch>
        </p:blipFill>
        <p:spPr>
          <a:xfrm>
            <a:off x="5524500" y="185737"/>
            <a:ext cx="1143000" cy="6486525"/>
          </a:xfrm>
          <a:prstGeom prst="rect">
            <a:avLst/>
          </a:prstGeom>
        </p:spPr>
      </p:pic>
      <p:pic>
        <p:nvPicPr>
          <p:cNvPr id="4" name="Picture 3">
            <a:extLst>
              <a:ext uri="{FF2B5EF4-FFF2-40B4-BE49-F238E27FC236}">
                <a16:creationId xmlns:a16="http://schemas.microsoft.com/office/drawing/2014/main" id="{E621EA9A-CAB4-4614-8A4A-792043140670}"/>
              </a:ext>
            </a:extLst>
          </p:cNvPr>
          <p:cNvPicPr>
            <a:picLocks noChangeAspect="1"/>
          </p:cNvPicPr>
          <p:nvPr/>
        </p:nvPicPr>
        <p:blipFill>
          <a:blip r:embed="rId3"/>
          <a:stretch>
            <a:fillRect/>
          </a:stretch>
        </p:blipFill>
        <p:spPr>
          <a:xfrm>
            <a:off x="2388783" y="3133724"/>
            <a:ext cx="1952625" cy="295275"/>
          </a:xfrm>
          <a:prstGeom prst="rect">
            <a:avLst/>
          </a:prstGeom>
        </p:spPr>
      </p:pic>
      <p:pic>
        <p:nvPicPr>
          <p:cNvPr id="5" name="Picture 4">
            <a:extLst>
              <a:ext uri="{FF2B5EF4-FFF2-40B4-BE49-F238E27FC236}">
                <a16:creationId xmlns:a16="http://schemas.microsoft.com/office/drawing/2014/main" id="{47DCD655-3182-4383-B00A-F94EF88CE3A4}"/>
              </a:ext>
            </a:extLst>
          </p:cNvPr>
          <p:cNvPicPr>
            <a:picLocks noChangeAspect="1"/>
          </p:cNvPicPr>
          <p:nvPr/>
        </p:nvPicPr>
        <p:blipFill>
          <a:blip r:embed="rId4"/>
          <a:stretch>
            <a:fillRect/>
          </a:stretch>
        </p:blipFill>
        <p:spPr>
          <a:xfrm>
            <a:off x="2388783" y="185737"/>
            <a:ext cx="1514475" cy="476250"/>
          </a:xfrm>
          <a:prstGeom prst="rect">
            <a:avLst/>
          </a:prstGeom>
        </p:spPr>
      </p:pic>
      <p:sp>
        <p:nvSpPr>
          <p:cNvPr id="6" name="TextBox 5">
            <a:extLst>
              <a:ext uri="{FF2B5EF4-FFF2-40B4-BE49-F238E27FC236}">
                <a16:creationId xmlns:a16="http://schemas.microsoft.com/office/drawing/2014/main" id="{71CADDF7-6824-4A9C-A87A-7F88E9258538}"/>
              </a:ext>
            </a:extLst>
          </p:cNvPr>
          <p:cNvSpPr txBox="1"/>
          <p:nvPr/>
        </p:nvSpPr>
        <p:spPr>
          <a:xfrm>
            <a:off x="7180729" y="2138083"/>
            <a:ext cx="4605617" cy="3416320"/>
          </a:xfrm>
          <a:prstGeom prst="rect">
            <a:avLst/>
          </a:prstGeom>
          <a:noFill/>
        </p:spPr>
        <p:txBody>
          <a:bodyPr wrap="square" rtlCol="0">
            <a:spAutoFit/>
          </a:bodyPr>
          <a:lstStyle/>
          <a:p>
            <a:r>
              <a:rPr lang="en-GB" dirty="0"/>
              <a:t>We can also measure the difference between the observed actual value and the average (mean) of the whole set of actuals. </a:t>
            </a:r>
          </a:p>
          <a:p>
            <a:endParaRPr lang="en-GB" dirty="0"/>
          </a:p>
          <a:p>
            <a:r>
              <a:rPr lang="en-GB" dirty="0"/>
              <a:t>This gives us a distance measure of variance, how far the actual varies from the average value of the actuals. This is a measure of the variance of the data.</a:t>
            </a:r>
          </a:p>
          <a:p>
            <a:endParaRPr lang="en-GB" dirty="0"/>
          </a:p>
          <a:p>
            <a:r>
              <a:rPr lang="en-GB" dirty="0"/>
              <a:t>If the number is bigger than average, the number is positive, if it is smaller than average, the number is negative. </a:t>
            </a:r>
          </a:p>
        </p:txBody>
      </p:sp>
    </p:spTree>
    <p:extLst>
      <p:ext uri="{BB962C8B-B14F-4D97-AF65-F5344CB8AC3E}">
        <p14:creationId xmlns:p14="http://schemas.microsoft.com/office/powerpoint/2010/main" val="809381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8F4B-091B-4E2F-89D6-1DBF68A6510B}"/>
              </a:ext>
            </a:extLst>
          </p:cNvPr>
          <p:cNvSpPr>
            <a:spLocks noGrp="1"/>
          </p:cNvSpPr>
          <p:nvPr>
            <p:ph type="title"/>
          </p:nvPr>
        </p:nvSpPr>
        <p:spPr/>
        <p:txBody>
          <a:bodyPr>
            <a:normAutofit/>
          </a:bodyPr>
          <a:lstStyle/>
          <a:p>
            <a:r>
              <a:rPr lang="en-GB" dirty="0"/>
              <a:t>Machine learning for prediction talk quality</a:t>
            </a:r>
          </a:p>
        </p:txBody>
      </p:sp>
      <p:sp>
        <p:nvSpPr>
          <p:cNvPr id="3" name="Content Placeholder 2">
            <a:extLst>
              <a:ext uri="{FF2B5EF4-FFF2-40B4-BE49-F238E27FC236}">
                <a16:creationId xmlns:a16="http://schemas.microsoft.com/office/drawing/2014/main" id="{BB2EB59F-CC11-4FBF-AC38-CED354F96D85}"/>
              </a:ext>
            </a:extLst>
          </p:cNvPr>
          <p:cNvSpPr>
            <a:spLocks noGrp="1"/>
          </p:cNvSpPr>
          <p:nvPr>
            <p:ph idx="1"/>
          </p:nvPr>
        </p:nvSpPr>
        <p:spPr/>
        <p:txBody>
          <a:bodyPr>
            <a:normAutofit lnSpcReduction="10000"/>
          </a:bodyPr>
          <a:lstStyle/>
          <a:p>
            <a:pPr marL="0" indent="0">
              <a:buNone/>
            </a:pPr>
            <a:r>
              <a:rPr lang="en-GB" dirty="0"/>
              <a:t>Formal definition: -</a:t>
            </a:r>
          </a:p>
          <a:p>
            <a:pPr marL="0" indent="0">
              <a:buNone/>
            </a:pPr>
            <a:endParaRPr lang="en-GB" dirty="0"/>
          </a:p>
          <a:p>
            <a:pPr marL="457200" lvl="1" indent="0">
              <a:buNone/>
            </a:pPr>
            <a:r>
              <a:rPr lang="en-GB" dirty="0"/>
              <a:t>"A computer program is said to learn from experience </a:t>
            </a:r>
            <a:r>
              <a:rPr lang="en-GB" i="1" dirty="0"/>
              <a:t>E</a:t>
            </a:r>
            <a:r>
              <a:rPr lang="en-GB" dirty="0"/>
              <a:t> with respect to some class of tasks </a:t>
            </a:r>
            <a:r>
              <a:rPr lang="en-GB" i="1" dirty="0"/>
              <a:t>T</a:t>
            </a:r>
            <a:r>
              <a:rPr lang="en-GB" dirty="0"/>
              <a:t> and performance measure </a:t>
            </a:r>
            <a:r>
              <a:rPr lang="en-GB" i="1" dirty="0"/>
              <a:t>P</a:t>
            </a:r>
            <a:r>
              <a:rPr lang="en-GB" dirty="0"/>
              <a:t> if its performance at tasks in </a:t>
            </a:r>
            <a:r>
              <a:rPr lang="en-GB" i="1" dirty="0"/>
              <a:t>T</a:t>
            </a:r>
            <a:r>
              <a:rPr lang="en-GB" dirty="0"/>
              <a:t>, as measured by </a:t>
            </a:r>
            <a:r>
              <a:rPr lang="en-GB" i="1" dirty="0"/>
              <a:t>P</a:t>
            </a:r>
            <a:r>
              <a:rPr lang="en-GB" dirty="0"/>
              <a:t>, improves with experience </a:t>
            </a:r>
            <a:r>
              <a:rPr lang="en-GB" i="1" dirty="0"/>
              <a:t>E</a:t>
            </a:r>
            <a:r>
              <a:rPr lang="en-GB" dirty="0"/>
              <a:t>.“</a:t>
            </a:r>
          </a:p>
          <a:p>
            <a:pPr marL="0" indent="0">
              <a:buNone/>
            </a:pPr>
            <a:endParaRPr lang="en-GB" dirty="0"/>
          </a:p>
          <a:p>
            <a:pPr marL="0" indent="0">
              <a:buNone/>
            </a:pPr>
            <a:r>
              <a:rPr lang="en-GB" i="1" dirty="0"/>
              <a:t>E</a:t>
            </a:r>
            <a:r>
              <a:rPr lang="en-GB" dirty="0"/>
              <a:t> = historical quantities of beer consumed and corresponding audience ratings</a:t>
            </a:r>
          </a:p>
          <a:p>
            <a:pPr marL="0" indent="0">
              <a:buNone/>
            </a:pPr>
            <a:r>
              <a:rPr lang="en-GB" i="1" dirty="0"/>
              <a:t>T</a:t>
            </a:r>
            <a:r>
              <a:rPr lang="en-GB" dirty="0"/>
              <a:t> = predicting talk quality</a:t>
            </a:r>
          </a:p>
          <a:p>
            <a:pPr marL="0" indent="0">
              <a:buNone/>
            </a:pPr>
            <a:r>
              <a:rPr lang="en-GB" i="1" dirty="0"/>
              <a:t>P</a:t>
            </a:r>
            <a:r>
              <a:rPr lang="en-GB" dirty="0"/>
              <a:t> = accuracy of the talk quality prediction</a:t>
            </a:r>
          </a:p>
        </p:txBody>
      </p:sp>
    </p:spTree>
    <p:extLst>
      <p:ext uri="{BB962C8B-B14F-4D97-AF65-F5344CB8AC3E}">
        <p14:creationId xmlns:p14="http://schemas.microsoft.com/office/powerpoint/2010/main" val="17251682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57456D-5392-46F4-9A37-29619B87AFD7}"/>
              </a:ext>
            </a:extLst>
          </p:cNvPr>
          <p:cNvPicPr>
            <a:picLocks noChangeAspect="1"/>
          </p:cNvPicPr>
          <p:nvPr/>
        </p:nvPicPr>
        <p:blipFill>
          <a:blip r:embed="rId2"/>
          <a:stretch>
            <a:fillRect/>
          </a:stretch>
        </p:blipFill>
        <p:spPr>
          <a:xfrm>
            <a:off x="4719637" y="23812"/>
            <a:ext cx="2752725" cy="6810375"/>
          </a:xfrm>
          <a:prstGeom prst="rect">
            <a:avLst/>
          </a:prstGeom>
        </p:spPr>
      </p:pic>
      <p:pic>
        <p:nvPicPr>
          <p:cNvPr id="3" name="Picture 2">
            <a:extLst>
              <a:ext uri="{FF2B5EF4-FFF2-40B4-BE49-F238E27FC236}">
                <a16:creationId xmlns:a16="http://schemas.microsoft.com/office/drawing/2014/main" id="{01CBEBB1-010C-46E1-9383-5DB6ACF53518}"/>
              </a:ext>
            </a:extLst>
          </p:cNvPr>
          <p:cNvPicPr>
            <a:picLocks noChangeAspect="1"/>
          </p:cNvPicPr>
          <p:nvPr/>
        </p:nvPicPr>
        <p:blipFill>
          <a:blip r:embed="rId3"/>
          <a:stretch>
            <a:fillRect/>
          </a:stretch>
        </p:blipFill>
        <p:spPr>
          <a:xfrm>
            <a:off x="3147926" y="185304"/>
            <a:ext cx="1390650" cy="419100"/>
          </a:xfrm>
          <a:prstGeom prst="rect">
            <a:avLst/>
          </a:prstGeom>
        </p:spPr>
      </p:pic>
      <p:pic>
        <p:nvPicPr>
          <p:cNvPr id="4" name="Picture 3">
            <a:extLst>
              <a:ext uri="{FF2B5EF4-FFF2-40B4-BE49-F238E27FC236}">
                <a16:creationId xmlns:a16="http://schemas.microsoft.com/office/drawing/2014/main" id="{34EE7008-BA7A-4625-9BCC-BD4A55528DF6}"/>
              </a:ext>
            </a:extLst>
          </p:cNvPr>
          <p:cNvPicPr>
            <a:picLocks noChangeAspect="1"/>
          </p:cNvPicPr>
          <p:nvPr/>
        </p:nvPicPr>
        <p:blipFill>
          <a:blip r:embed="rId4"/>
          <a:stretch>
            <a:fillRect/>
          </a:stretch>
        </p:blipFill>
        <p:spPr>
          <a:xfrm>
            <a:off x="7847041" y="185304"/>
            <a:ext cx="1352550" cy="361950"/>
          </a:xfrm>
          <a:prstGeom prst="rect">
            <a:avLst/>
          </a:prstGeom>
        </p:spPr>
      </p:pic>
      <p:sp>
        <p:nvSpPr>
          <p:cNvPr id="5" name="TextBox 4">
            <a:extLst>
              <a:ext uri="{FF2B5EF4-FFF2-40B4-BE49-F238E27FC236}">
                <a16:creationId xmlns:a16="http://schemas.microsoft.com/office/drawing/2014/main" id="{EE604F0A-DDDC-4610-A0C1-D0407C1D1824}"/>
              </a:ext>
            </a:extLst>
          </p:cNvPr>
          <p:cNvSpPr txBox="1"/>
          <p:nvPr/>
        </p:nvSpPr>
        <p:spPr>
          <a:xfrm>
            <a:off x="605117" y="604404"/>
            <a:ext cx="3429000" cy="5909310"/>
          </a:xfrm>
          <a:prstGeom prst="rect">
            <a:avLst/>
          </a:prstGeom>
          <a:noFill/>
        </p:spPr>
        <p:txBody>
          <a:bodyPr wrap="square" rtlCol="0">
            <a:spAutoFit/>
          </a:bodyPr>
          <a:lstStyle/>
          <a:p>
            <a:r>
              <a:rPr lang="en-GB" dirty="0"/>
              <a:t>Both the size of the measures we just created have a sum of 0, because some values are bigger and some smaller than the actuals. This means when they get added up they cancel out to 0. </a:t>
            </a:r>
          </a:p>
          <a:p>
            <a:endParaRPr lang="en-GB" dirty="0"/>
          </a:p>
          <a:p>
            <a:r>
              <a:rPr lang="en-GB" dirty="0"/>
              <a:t>This is correct, but we are trying to compare the sizes of the errors, not whether they are above or below actual, so we need to lose the sign and make everything positive. </a:t>
            </a:r>
          </a:p>
          <a:p>
            <a:endParaRPr lang="en-GB" dirty="0"/>
          </a:p>
          <a:p>
            <a:r>
              <a:rPr lang="en-GB" dirty="0"/>
              <a:t>The way we’ll do that is by times-</a:t>
            </a:r>
            <a:r>
              <a:rPr lang="en-GB" dirty="0" err="1"/>
              <a:t>ing</a:t>
            </a:r>
            <a:r>
              <a:rPr lang="en-GB" dirty="0"/>
              <a:t> the number by itself (squaring the number), as -1*-1 = 1, -2 * -2 = 4 etc</a:t>
            </a:r>
          </a:p>
          <a:p>
            <a:endParaRPr lang="en-GB" dirty="0"/>
          </a:p>
          <a:p>
            <a:r>
              <a:rPr lang="en-GB" dirty="0"/>
              <a:t>Adding all these up across the set gives us the sums of squares</a:t>
            </a:r>
          </a:p>
        </p:txBody>
      </p:sp>
      <p:sp>
        <p:nvSpPr>
          <p:cNvPr id="7" name="Rectangle 6">
            <a:extLst>
              <a:ext uri="{FF2B5EF4-FFF2-40B4-BE49-F238E27FC236}">
                <a16:creationId xmlns:a16="http://schemas.microsoft.com/office/drawing/2014/main" id="{30993707-49C3-4903-94E8-EF66A6732673}"/>
              </a:ext>
            </a:extLst>
          </p:cNvPr>
          <p:cNvSpPr/>
          <p:nvPr/>
        </p:nvSpPr>
        <p:spPr>
          <a:xfrm>
            <a:off x="5022476" y="6420971"/>
            <a:ext cx="2299448" cy="356347"/>
          </a:xfrm>
          <a:prstGeom prst="rect">
            <a:avLst/>
          </a:prstGeom>
          <a:noFill/>
          <a:ln w="28575">
            <a:solidFill>
              <a:srgbClr val="C00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C17AC5DB-FCA3-4F0A-BF15-F6F9AD58D2B6}"/>
              </a:ext>
            </a:extLst>
          </p:cNvPr>
          <p:cNvCxnSpPr/>
          <p:nvPr/>
        </p:nvCxnSpPr>
        <p:spPr>
          <a:xfrm>
            <a:off x="1855694" y="6420971"/>
            <a:ext cx="1405218" cy="0"/>
          </a:xfrm>
          <a:prstGeom prst="line">
            <a:avLst/>
          </a:prstGeom>
          <a:noFill/>
          <a:ln w="28575">
            <a:solidFill>
              <a:srgbClr val="C00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cxnSp>
      <p:cxnSp>
        <p:nvCxnSpPr>
          <p:cNvPr id="13" name="Straight Arrow Connector 12">
            <a:extLst>
              <a:ext uri="{FF2B5EF4-FFF2-40B4-BE49-F238E27FC236}">
                <a16:creationId xmlns:a16="http://schemas.microsoft.com/office/drawing/2014/main" id="{9E1C2E67-710D-4A2D-9E09-987BF6DD96E3}"/>
              </a:ext>
            </a:extLst>
          </p:cNvPr>
          <p:cNvCxnSpPr>
            <a:endCxn id="7" idx="1"/>
          </p:cNvCxnSpPr>
          <p:nvPr/>
        </p:nvCxnSpPr>
        <p:spPr>
          <a:xfrm>
            <a:off x="3260912" y="6420971"/>
            <a:ext cx="1761564" cy="17817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7015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85F084-9A84-41E3-8B07-E13252D102CA}"/>
              </a:ext>
            </a:extLst>
          </p:cNvPr>
          <p:cNvPicPr>
            <a:picLocks noChangeAspect="1"/>
          </p:cNvPicPr>
          <p:nvPr/>
        </p:nvPicPr>
        <p:blipFill>
          <a:blip r:embed="rId2"/>
          <a:stretch>
            <a:fillRect/>
          </a:stretch>
        </p:blipFill>
        <p:spPr>
          <a:xfrm>
            <a:off x="3448050" y="2947987"/>
            <a:ext cx="5295900" cy="962025"/>
          </a:xfrm>
          <a:prstGeom prst="rect">
            <a:avLst/>
          </a:prstGeom>
        </p:spPr>
      </p:pic>
      <p:pic>
        <p:nvPicPr>
          <p:cNvPr id="3" name="Picture 2">
            <a:extLst>
              <a:ext uri="{FF2B5EF4-FFF2-40B4-BE49-F238E27FC236}">
                <a16:creationId xmlns:a16="http://schemas.microsoft.com/office/drawing/2014/main" id="{A664198D-716D-4036-8CB3-D0D12C09B2DA}"/>
              </a:ext>
            </a:extLst>
          </p:cNvPr>
          <p:cNvPicPr>
            <a:picLocks noChangeAspect="1"/>
          </p:cNvPicPr>
          <p:nvPr/>
        </p:nvPicPr>
        <p:blipFill>
          <a:blip r:embed="rId3"/>
          <a:stretch>
            <a:fillRect/>
          </a:stretch>
        </p:blipFill>
        <p:spPr>
          <a:xfrm>
            <a:off x="5411239" y="4273954"/>
            <a:ext cx="1485900" cy="438150"/>
          </a:xfrm>
          <a:prstGeom prst="rect">
            <a:avLst/>
          </a:prstGeom>
        </p:spPr>
      </p:pic>
      <p:pic>
        <p:nvPicPr>
          <p:cNvPr id="4" name="Picture 3">
            <a:extLst>
              <a:ext uri="{FF2B5EF4-FFF2-40B4-BE49-F238E27FC236}">
                <a16:creationId xmlns:a16="http://schemas.microsoft.com/office/drawing/2014/main" id="{E59A9393-CAD2-4709-AC7A-0A20DD720340}"/>
              </a:ext>
            </a:extLst>
          </p:cNvPr>
          <p:cNvPicPr>
            <a:picLocks noChangeAspect="1"/>
          </p:cNvPicPr>
          <p:nvPr/>
        </p:nvPicPr>
        <p:blipFill>
          <a:blip r:embed="rId4"/>
          <a:stretch>
            <a:fillRect/>
          </a:stretch>
        </p:blipFill>
        <p:spPr>
          <a:xfrm>
            <a:off x="6711489" y="3303819"/>
            <a:ext cx="2057400" cy="685800"/>
          </a:xfrm>
          <a:prstGeom prst="rect">
            <a:avLst/>
          </a:prstGeom>
        </p:spPr>
      </p:pic>
      <p:sp>
        <p:nvSpPr>
          <p:cNvPr id="5" name="TextBox 4">
            <a:extLst>
              <a:ext uri="{FF2B5EF4-FFF2-40B4-BE49-F238E27FC236}">
                <a16:creationId xmlns:a16="http://schemas.microsoft.com/office/drawing/2014/main" id="{AF735C48-D5CF-4110-832B-041C0835F8B9}"/>
              </a:ext>
            </a:extLst>
          </p:cNvPr>
          <p:cNvSpPr txBox="1"/>
          <p:nvPr/>
        </p:nvSpPr>
        <p:spPr>
          <a:xfrm>
            <a:off x="995082" y="605118"/>
            <a:ext cx="10603006" cy="1200329"/>
          </a:xfrm>
          <a:prstGeom prst="rect">
            <a:avLst/>
          </a:prstGeom>
          <a:noFill/>
        </p:spPr>
        <p:txBody>
          <a:bodyPr wrap="square" rtlCol="0">
            <a:spAutoFit/>
          </a:bodyPr>
          <a:lstStyle/>
          <a:p>
            <a:r>
              <a:rPr lang="en-GB" dirty="0"/>
              <a:t>We then divide the sum of squares of our estimator error by the sum of squares of our distance from average. The estimator errors are always lower than the variance of the data, and we take the result from 1, to give us a value like 0.80, which we shouldn’t describe as 80% accurate, but you can think of it along these lines; 80% of variance is explained by the model.</a:t>
            </a:r>
          </a:p>
        </p:txBody>
      </p:sp>
    </p:spTree>
    <p:extLst>
      <p:ext uri="{BB962C8B-B14F-4D97-AF65-F5344CB8AC3E}">
        <p14:creationId xmlns:p14="http://schemas.microsoft.com/office/powerpoint/2010/main" val="10721890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8970-9A5E-4742-AE0E-DB134AF9419E}"/>
              </a:ext>
            </a:extLst>
          </p:cNvPr>
          <p:cNvSpPr>
            <a:spLocks noGrp="1"/>
          </p:cNvSpPr>
          <p:nvPr>
            <p:ph type="title"/>
          </p:nvPr>
        </p:nvSpPr>
        <p:spPr/>
        <p:txBody>
          <a:bodyPr/>
          <a:lstStyle/>
          <a:p>
            <a:r>
              <a:rPr lang="en-GB" dirty="0"/>
              <a:t>Root Mean Squared Error</a:t>
            </a:r>
          </a:p>
        </p:txBody>
      </p:sp>
      <p:sp>
        <p:nvSpPr>
          <p:cNvPr id="3" name="Text Placeholder 2">
            <a:extLst>
              <a:ext uri="{FF2B5EF4-FFF2-40B4-BE49-F238E27FC236}">
                <a16:creationId xmlns:a16="http://schemas.microsoft.com/office/drawing/2014/main" id="{4F6A842D-DA1C-4CDD-BDB2-289DAA459F18}"/>
              </a:ext>
            </a:extLst>
          </p:cNvPr>
          <p:cNvSpPr>
            <a:spLocks noGrp="1"/>
          </p:cNvSpPr>
          <p:nvPr>
            <p:ph type="body" idx="1"/>
          </p:nvPr>
        </p:nvSpPr>
        <p:spPr/>
        <p:txBody>
          <a:bodyPr/>
          <a:lstStyle/>
          <a:p>
            <a:r>
              <a:rPr lang="en-GB" dirty="0"/>
              <a:t>RMSE is the average of how far out we are on an estimation by estimation basis</a:t>
            </a:r>
          </a:p>
        </p:txBody>
      </p:sp>
    </p:spTree>
    <p:extLst>
      <p:ext uri="{BB962C8B-B14F-4D97-AF65-F5344CB8AC3E}">
        <p14:creationId xmlns:p14="http://schemas.microsoft.com/office/powerpoint/2010/main" val="21453291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66FDD0-C04C-4020-81CB-8CE1EE30EC7A}"/>
              </a:ext>
            </a:extLst>
          </p:cNvPr>
          <p:cNvSpPr>
            <a:spLocks noGrp="1"/>
          </p:cNvSpPr>
          <p:nvPr>
            <p:ph type="title"/>
          </p:nvPr>
        </p:nvSpPr>
        <p:spPr>
          <a:xfrm>
            <a:off x="838199" y="365125"/>
            <a:ext cx="11149853" cy="1325563"/>
          </a:xfrm>
        </p:spPr>
        <p:txBody>
          <a:bodyPr/>
          <a:lstStyle/>
          <a:p>
            <a:r>
              <a:rPr lang="en-GB" dirty="0"/>
              <a:t>How close to my line are my points on average?</a:t>
            </a:r>
          </a:p>
        </p:txBody>
      </p:sp>
      <p:pic>
        <p:nvPicPr>
          <p:cNvPr id="5" name="Picture 4">
            <a:extLst>
              <a:ext uri="{FF2B5EF4-FFF2-40B4-BE49-F238E27FC236}">
                <a16:creationId xmlns:a16="http://schemas.microsoft.com/office/drawing/2014/main" id="{9B012FE5-CB80-4323-8B41-D4BA1DEC0D1B}"/>
              </a:ext>
            </a:extLst>
          </p:cNvPr>
          <p:cNvPicPr/>
          <p:nvPr/>
        </p:nvPicPr>
        <p:blipFill>
          <a:blip r:embed="rId2">
            <a:extLst>
              <a:ext uri="{28A0092B-C50C-407E-A947-70E740481C1C}">
                <a14:useLocalDpi xmlns:a14="http://schemas.microsoft.com/office/drawing/2010/main" val="0"/>
              </a:ext>
            </a:extLst>
          </a:blip>
          <a:stretch>
            <a:fillRect/>
          </a:stretch>
        </p:blipFill>
        <p:spPr>
          <a:xfrm>
            <a:off x="2468193" y="1604457"/>
            <a:ext cx="7068219" cy="4991815"/>
          </a:xfrm>
          <a:prstGeom prst="rect">
            <a:avLst/>
          </a:prstGeom>
          <a:ln>
            <a:noFill/>
          </a:ln>
          <a:effectLst>
            <a:outerShdw blurRad="292100" dist="139700" dir="2700000" algn="tl" rotWithShape="0">
              <a:srgbClr val="333333">
                <a:alpha val="65000"/>
              </a:srgbClr>
            </a:outerShdw>
          </a:effectLst>
        </p:spPr>
      </p:pic>
      <p:cxnSp>
        <p:nvCxnSpPr>
          <p:cNvPr id="3" name="Straight Arrow Connector 2">
            <a:extLst>
              <a:ext uri="{FF2B5EF4-FFF2-40B4-BE49-F238E27FC236}">
                <a16:creationId xmlns:a16="http://schemas.microsoft.com/office/drawing/2014/main" id="{C37C9A69-10DA-454D-9C29-CB7248EB99E5}"/>
              </a:ext>
            </a:extLst>
          </p:cNvPr>
          <p:cNvCxnSpPr/>
          <p:nvPr/>
        </p:nvCxnSpPr>
        <p:spPr>
          <a:xfrm>
            <a:off x="5553635" y="4000500"/>
            <a:ext cx="0" cy="571500"/>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8804F90-C7B9-46BA-96FF-CE3B443DB850}"/>
              </a:ext>
            </a:extLst>
          </p:cNvPr>
          <p:cNvCxnSpPr/>
          <p:nvPr/>
        </p:nvCxnSpPr>
        <p:spPr>
          <a:xfrm flipV="1">
            <a:off x="5432612" y="4645959"/>
            <a:ext cx="0" cy="383241"/>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B2CF245-1809-4BA0-871B-F131F50104BC}"/>
              </a:ext>
            </a:extLst>
          </p:cNvPr>
          <p:cNvCxnSpPr/>
          <p:nvPr/>
        </p:nvCxnSpPr>
        <p:spPr>
          <a:xfrm flipV="1">
            <a:off x="5674659" y="4498041"/>
            <a:ext cx="0" cy="625288"/>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CB0AE3-86FF-4A16-AEF1-514FF0055651}"/>
              </a:ext>
            </a:extLst>
          </p:cNvPr>
          <p:cNvCxnSpPr/>
          <p:nvPr/>
        </p:nvCxnSpPr>
        <p:spPr>
          <a:xfrm>
            <a:off x="6387353" y="3603812"/>
            <a:ext cx="0" cy="524435"/>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940798F-9639-4F9F-89B4-A93E58C15E75}"/>
              </a:ext>
            </a:extLst>
          </p:cNvPr>
          <p:cNvCxnSpPr/>
          <p:nvPr/>
        </p:nvCxnSpPr>
        <p:spPr>
          <a:xfrm>
            <a:off x="7039535" y="2823882"/>
            <a:ext cx="0" cy="974912"/>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4379599-947B-4D08-AF4C-0BAA05737753}"/>
              </a:ext>
            </a:extLst>
          </p:cNvPr>
          <p:cNvCxnSpPr/>
          <p:nvPr/>
        </p:nvCxnSpPr>
        <p:spPr>
          <a:xfrm flipV="1">
            <a:off x="4430806" y="5123329"/>
            <a:ext cx="0" cy="416859"/>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59573-2567-4EEC-9F2B-C90AD9EAE7F0}"/>
              </a:ext>
            </a:extLst>
          </p:cNvPr>
          <p:cNvCxnSpPr/>
          <p:nvPr/>
        </p:nvCxnSpPr>
        <p:spPr>
          <a:xfrm flipV="1">
            <a:off x="4888006" y="4888006"/>
            <a:ext cx="0" cy="342900"/>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E709921-D4B1-42EF-9E89-DD2528FCC211}"/>
              </a:ext>
            </a:extLst>
          </p:cNvPr>
          <p:cNvCxnSpPr/>
          <p:nvPr/>
        </p:nvCxnSpPr>
        <p:spPr>
          <a:xfrm flipV="1">
            <a:off x="6273053" y="4208929"/>
            <a:ext cx="0" cy="504265"/>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6246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66FDD0-C04C-4020-81CB-8CE1EE30EC7A}"/>
              </a:ext>
            </a:extLst>
          </p:cNvPr>
          <p:cNvSpPr>
            <a:spLocks noGrp="1"/>
          </p:cNvSpPr>
          <p:nvPr>
            <p:ph type="title"/>
          </p:nvPr>
        </p:nvSpPr>
        <p:spPr>
          <a:xfrm>
            <a:off x="838199" y="365125"/>
            <a:ext cx="11149853" cy="1325563"/>
          </a:xfrm>
        </p:spPr>
        <p:txBody>
          <a:bodyPr/>
          <a:lstStyle/>
          <a:p>
            <a:r>
              <a:rPr lang="en-GB" dirty="0"/>
              <a:t>How close to my line are my points on average?</a:t>
            </a:r>
          </a:p>
        </p:txBody>
      </p:sp>
      <p:pic>
        <p:nvPicPr>
          <p:cNvPr id="5" name="Picture 4">
            <a:extLst>
              <a:ext uri="{FF2B5EF4-FFF2-40B4-BE49-F238E27FC236}">
                <a16:creationId xmlns:a16="http://schemas.microsoft.com/office/drawing/2014/main" id="{9B012FE5-CB80-4323-8B41-D4BA1DEC0D1B}"/>
              </a:ext>
            </a:extLst>
          </p:cNvPr>
          <p:cNvPicPr/>
          <p:nvPr/>
        </p:nvPicPr>
        <p:blipFill>
          <a:blip r:embed="rId2">
            <a:extLst>
              <a:ext uri="{28A0092B-C50C-407E-A947-70E740481C1C}">
                <a14:useLocalDpi xmlns:a14="http://schemas.microsoft.com/office/drawing/2010/main" val="0"/>
              </a:ext>
            </a:extLst>
          </a:blip>
          <a:stretch>
            <a:fillRect/>
          </a:stretch>
        </p:blipFill>
        <p:spPr>
          <a:xfrm>
            <a:off x="2468193" y="1604457"/>
            <a:ext cx="7068219" cy="4991815"/>
          </a:xfrm>
          <a:prstGeom prst="rect">
            <a:avLst/>
          </a:prstGeom>
          <a:ln>
            <a:noFill/>
          </a:ln>
          <a:effectLst>
            <a:outerShdw blurRad="292100" dist="139700" dir="2700000" algn="tl" rotWithShape="0">
              <a:srgbClr val="333333">
                <a:alpha val="65000"/>
              </a:srgbClr>
            </a:outerShdw>
          </a:effectLst>
        </p:spPr>
      </p:pic>
      <p:cxnSp>
        <p:nvCxnSpPr>
          <p:cNvPr id="3" name="Straight Arrow Connector 2">
            <a:extLst>
              <a:ext uri="{FF2B5EF4-FFF2-40B4-BE49-F238E27FC236}">
                <a16:creationId xmlns:a16="http://schemas.microsoft.com/office/drawing/2014/main" id="{C37C9A69-10DA-454D-9C29-CB7248EB99E5}"/>
              </a:ext>
            </a:extLst>
          </p:cNvPr>
          <p:cNvCxnSpPr/>
          <p:nvPr/>
        </p:nvCxnSpPr>
        <p:spPr>
          <a:xfrm>
            <a:off x="5553635" y="4000500"/>
            <a:ext cx="0" cy="571500"/>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8804F90-C7B9-46BA-96FF-CE3B443DB850}"/>
              </a:ext>
            </a:extLst>
          </p:cNvPr>
          <p:cNvCxnSpPr/>
          <p:nvPr/>
        </p:nvCxnSpPr>
        <p:spPr>
          <a:xfrm flipV="1">
            <a:off x="5432612" y="4645959"/>
            <a:ext cx="0" cy="383241"/>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B2CF245-1809-4BA0-871B-F131F50104BC}"/>
              </a:ext>
            </a:extLst>
          </p:cNvPr>
          <p:cNvCxnSpPr/>
          <p:nvPr/>
        </p:nvCxnSpPr>
        <p:spPr>
          <a:xfrm flipV="1">
            <a:off x="5674659" y="4498041"/>
            <a:ext cx="0" cy="625288"/>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CB0AE3-86FF-4A16-AEF1-514FF0055651}"/>
              </a:ext>
            </a:extLst>
          </p:cNvPr>
          <p:cNvCxnSpPr/>
          <p:nvPr/>
        </p:nvCxnSpPr>
        <p:spPr>
          <a:xfrm>
            <a:off x="6387353" y="3603812"/>
            <a:ext cx="0" cy="524435"/>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940798F-9639-4F9F-89B4-A93E58C15E75}"/>
              </a:ext>
            </a:extLst>
          </p:cNvPr>
          <p:cNvCxnSpPr/>
          <p:nvPr/>
        </p:nvCxnSpPr>
        <p:spPr>
          <a:xfrm>
            <a:off x="7039535" y="2823882"/>
            <a:ext cx="0" cy="974912"/>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4379599-947B-4D08-AF4C-0BAA05737753}"/>
              </a:ext>
            </a:extLst>
          </p:cNvPr>
          <p:cNvCxnSpPr/>
          <p:nvPr/>
        </p:nvCxnSpPr>
        <p:spPr>
          <a:xfrm flipV="1">
            <a:off x="4430806" y="5123329"/>
            <a:ext cx="0" cy="416859"/>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59573-2567-4EEC-9F2B-C90AD9EAE7F0}"/>
              </a:ext>
            </a:extLst>
          </p:cNvPr>
          <p:cNvCxnSpPr/>
          <p:nvPr/>
        </p:nvCxnSpPr>
        <p:spPr>
          <a:xfrm flipV="1">
            <a:off x="4888006" y="4888006"/>
            <a:ext cx="0" cy="342900"/>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E709921-D4B1-42EF-9E89-DD2528FCC211}"/>
              </a:ext>
            </a:extLst>
          </p:cNvPr>
          <p:cNvCxnSpPr/>
          <p:nvPr/>
        </p:nvCxnSpPr>
        <p:spPr>
          <a:xfrm flipV="1">
            <a:off x="6273053" y="4208929"/>
            <a:ext cx="0" cy="504265"/>
          </a:xfrm>
          <a:prstGeom prst="straightConnector1">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92B48C30-FF11-4152-84A2-2606E8CFF0B6}"/>
              </a:ext>
            </a:extLst>
          </p:cNvPr>
          <p:cNvSpPr/>
          <p:nvPr/>
        </p:nvSpPr>
        <p:spPr>
          <a:xfrm>
            <a:off x="4941794" y="2904565"/>
            <a:ext cx="147918" cy="134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3B98B7DE-215B-414C-8C86-95A506B1B9A3}"/>
              </a:ext>
            </a:extLst>
          </p:cNvPr>
          <p:cNvSpPr/>
          <p:nvPr/>
        </p:nvSpPr>
        <p:spPr>
          <a:xfrm>
            <a:off x="5479676" y="2785082"/>
            <a:ext cx="147918" cy="134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AFE4E86-7554-4103-B363-F4A43574CF3B}"/>
              </a:ext>
            </a:extLst>
          </p:cNvPr>
          <p:cNvSpPr/>
          <p:nvPr/>
        </p:nvSpPr>
        <p:spPr>
          <a:xfrm>
            <a:off x="6387353" y="2324100"/>
            <a:ext cx="147918" cy="134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C70B9DD4-C2CD-4BE2-A2A8-E2E1AC37B273}"/>
              </a:ext>
            </a:extLst>
          </p:cNvPr>
          <p:cNvSpPr/>
          <p:nvPr/>
        </p:nvSpPr>
        <p:spPr>
          <a:xfrm>
            <a:off x="7588623" y="4363571"/>
            <a:ext cx="147918" cy="134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68CF30A6-729A-4D67-9302-E7A8C49567F9}"/>
              </a:ext>
            </a:extLst>
          </p:cNvPr>
          <p:cNvSpPr/>
          <p:nvPr/>
        </p:nvSpPr>
        <p:spPr>
          <a:xfrm>
            <a:off x="6273053" y="5295024"/>
            <a:ext cx="147918" cy="134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8362AAD0-0440-40E7-9E04-58105D36660F}"/>
              </a:ext>
            </a:extLst>
          </p:cNvPr>
          <p:cNvSpPr/>
          <p:nvPr/>
        </p:nvSpPr>
        <p:spPr>
          <a:xfrm>
            <a:off x="7039535" y="4879462"/>
            <a:ext cx="147918" cy="134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6BFAA094-5E19-47D7-B896-D1C0E3E38759}"/>
              </a:ext>
            </a:extLst>
          </p:cNvPr>
          <p:cNvSpPr/>
          <p:nvPr/>
        </p:nvSpPr>
        <p:spPr>
          <a:xfrm>
            <a:off x="8240806" y="4151780"/>
            <a:ext cx="147918" cy="134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150608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66FDD0-C04C-4020-81CB-8CE1EE30EC7A}"/>
              </a:ext>
            </a:extLst>
          </p:cNvPr>
          <p:cNvSpPr>
            <a:spLocks noGrp="1"/>
          </p:cNvSpPr>
          <p:nvPr>
            <p:ph type="title"/>
          </p:nvPr>
        </p:nvSpPr>
        <p:spPr>
          <a:xfrm>
            <a:off x="838199" y="365125"/>
            <a:ext cx="11149853" cy="1325563"/>
          </a:xfrm>
        </p:spPr>
        <p:txBody>
          <a:bodyPr/>
          <a:lstStyle/>
          <a:p>
            <a:r>
              <a:rPr lang="en-GB" dirty="0"/>
              <a:t>A measure of the average broadness of the line</a:t>
            </a:r>
          </a:p>
        </p:txBody>
      </p:sp>
      <p:pic>
        <p:nvPicPr>
          <p:cNvPr id="5" name="Picture 4">
            <a:extLst>
              <a:ext uri="{FF2B5EF4-FFF2-40B4-BE49-F238E27FC236}">
                <a16:creationId xmlns:a16="http://schemas.microsoft.com/office/drawing/2014/main" id="{9B012FE5-CB80-4323-8B41-D4BA1DEC0D1B}"/>
              </a:ext>
            </a:extLst>
          </p:cNvPr>
          <p:cNvPicPr/>
          <p:nvPr/>
        </p:nvPicPr>
        <p:blipFill>
          <a:blip r:embed="rId2">
            <a:extLst>
              <a:ext uri="{28A0092B-C50C-407E-A947-70E740481C1C}">
                <a14:useLocalDpi xmlns:a14="http://schemas.microsoft.com/office/drawing/2010/main" val="0"/>
              </a:ext>
            </a:extLst>
          </a:blip>
          <a:stretch>
            <a:fillRect/>
          </a:stretch>
        </p:blipFill>
        <p:spPr>
          <a:xfrm>
            <a:off x="2468193" y="1604457"/>
            <a:ext cx="7068219" cy="4991815"/>
          </a:xfrm>
          <a:prstGeom prst="rect">
            <a:avLst/>
          </a:prstGeom>
          <a:ln>
            <a:noFill/>
          </a:ln>
          <a:effectLst>
            <a:outerShdw blurRad="292100" dist="139700" dir="2700000" algn="tl" rotWithShape="0">
              <a:srgbClr val="333333">
                <a:alpha val="65000"/>
              </a:srgbClr>
            </a:outerShdw>
          </a:effectLst>
        </p:spPr>
      </p:pic>
      <p:cxnSp>
        <p:nvCxnSpPr>
          <p:cNvPr id="6" name="Straight Connector 5">
            <a:extLst>
              <a:ext uri="{FF2B5EF4-FFF2-40B4-BE49-F238E27FC236}">
                <a16:creationId xmlns:a16="http://schemas.microsoft.com/office/drawing/2014/main" id="{F0341E2D-9EFE-4626-A2D8-3DCCE5B32507}"/>
              </a:ext>
            </a:extLst>
          </p:cNvPr>
          <p:cNvCxnSpPr/>
          <p:nvPr/>
        </p:nvCxnSpPr>
        <p:spPr>
          <a:xfrm flipV="1">
            <a:off x="3240741" y="2709582"/>
            <a:ext cx="5916706" cy="3052483"/>
          </a:xfrm>
          <a:prstGeom prst="line">
            <a:avLst/>
          </a:prstGeom>
          <a:ln w="70485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3487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EA22F-5A01-4372-BD6F-BB2BA6889A7E}"/>
              </a:ext>
            </a:extLst>
          </p:cNvPr>
          <p:cNvSpPr>
            <a:spLocks noGrp="1"/>
          </p:cNvSpPr>
          <p:nvPr>
            <p:ph type="title"/>
          </p:nvPr>
        </p:nvSpPr>
        <p:spPr/>
        <p:txBody>
          <a:bodyPr/>
          <a:lstStyle/>
          <a:p>
            <a:r>
              <a:rPr lang="en-GB" dirty="0"/>
              <a:t>What does it tell us?</a:t>
            </a:r>
          </a:p>
        </p:txBody>
      </p:sp>
      <p:sp>
        <p:nvSpPr>
          <p:cNvPr id="5" name="Content Placeholder 4">
            <a:extLst>
              <a:ext uri="{FF2B5EF4-FFF2-40B4-BE49-F238E27FC236}">
                <a16:creationId xmlns:a16="http://schemas.microsoft.com/office/drawing/2014/main" id="{82067465-93FE-402C-9223-68F4E62BE5F4}"/>
              </a:ext>
            </a:extLst>
          </p:cNvPr>
          <p:cNvSpPr>
            <a:spLocks noGrp="1"/>
          </p:cNvSpPr>
          <p:nvPr>
            <p:ph idx="1"/>
          </p:nvPr>
        </p:nvSpPr>
        <p:spPr/>
        <p:txBody>
          <a:bodyPr/>
          <a:lstStyle/>
          <a:p>
            <a:r>
              <a:rPr lang="en-GB" dirty="0"/>
              <a:t>By comparing the average distance between the estimator </a:t>
            </a:r>
            <a:r>
              <a:rPr lang="cy-GB" dirty="0"/>
              <a:t>ŷ and the observed actual, we can get a measure of how close in real world terms we are on average to the actual. </a:t>
            </a:r>
          </a:p>
          <a:p>
            <a:endParaRPr lang="cy-GB" dirty="0"/>
          </a:p>
          <a:p>
            <a:r>
              <a:rPr lang="cy-GB" dirty="0"/>
              <a:t>Unlike r</a:t>
            </a:r>
            <a:r>
              <a:rPr lang="cy-GB" baseline="30000" dirty="0"/>
              <a:t>2</a:t>
            </a:r>
            <a:r>
              <a:rPr lang="cy-GB" dirty="0"/>
              <a:t> which gives an abstract view on variance, RMSE gives the bounds to the accuracy of our prediction.</a:t>
            </a:r>
          </a:p>
          <a:p>
            <a:endParaRPr lang="cy-GB" dirty="0"/>
          </a:p>
          <a:p>
            <a:r>
              <a:rPr lang="cy-GB" dirty="0"/>
              <a:t>On average, the real value is +/- RMSE from the estimator. </a:t>
            </a:r>
            <a:endParaRPr lang="en-GB" dirty="0"/>
          </a:p>
        </p:txBody>
      </p:sp>
    </p:spTree>
    <p:extLst>
      <p:ext uri="{BB962C8B-B14F-4D97-AF65-F5344CB8AC3E}">
        <p14:creationId xmlns:p14="http://schemas.microsoft.com/office/powerpoint/2010/main" val="28199746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E5C46-FDDB-4642-A5B0-89D3D0F89E65}"/>
              </a:ext>
            </a:extLst>
          </p:cNvPr>
          <p:cNvSpPr>
            <a:spLocks noGrp="1"/>
          </p:cNvSpPr>
          <p:nvPr>
            <p:ph type="title"/>
          </p:nvPr>
        </p:nvSpPr>
        <p:spPr/>
        <p:txBody>
          <a:bodyPr/>
          <a:lstStyle/>
          <a:p>
            <a:r>
              <a:rPr lang="en-GB" dirty="0"/>
              <a:t>How do we calculate it?</a:t>
            </a:r>
          </a:p>
        </p:txBody>
      </p:sp>
      <p:sp>
        <p:nvSpPr>
          <p:cNvPr id="3" name="Content Placeholder 2">
            <a:extLst>
              <a:ext uri="{FF2B5EF4-FFF2-40B4-BE49-F238E27FC236}">
                <a16:creationId xmlns:a16="http://schemas.microsoft.com/office/drawing/2014/main" id="{230E03F2-4CCD-4342-9AA7-D247B0A873CA}"/>
              </a:ext>
            </a:extLst>
          </p:cNvPr>
          <p:cNvSpPr>
            <a:spLocks noGrp="1"/>
          </p:cNvSpPr>
          <p:nvPr>
            <p:ph idx="1"/>
          </p:nvPr>
        </p:nvSpPr>
        <p:spPr/>
        <p:txBody>
          <a:bodyPr/>
          <a:lstStyle/>
          <a:p>
            <a:r>
              <a:rPr lang="en-GB" dirty="0"/>
              <a:t>It’s very easy and we’ve already done the hard work.</a:t>
            </a:r>
          </a:p>
          <a:p>
            <a:endParaRPr lang="en-GB" dirty="0"/>
          </a:p>
          <a:p>
            <a:r>
              <a:rPr lang="en-GB" dirty="0"/>
              <a:t>The MSE part means average of the squared distance of the estimator from the actual</a:t>
            </a:r>
          </a:p>
          <a:p>
            <a:pPr lvl="1"/>
            <a:r>
              <a:rPr lang="cy-GB" dirty="0"/>
              <a:t>=AVERAGE(data[(y-ŷ)^2])</a:t>
            </a:r>
          </a:p>
          <a:p>
            <a:pPr lvl="1"/>
            <a:endParaRPr lang="cy-GB" dirty="0"/>
          </a:p>
          <a:p>
            <a:r>
              <a:rPr lang="cy-GB" dirty="0"/>
              <a:t>Since the values were squared, this number is still big; square rooting this gives us a real world value. </a:t>
            </a:r>
          </a:p>
          <a:p>
            <a:pPr lvl="1"/>
            <a:r>
              <a:rPr lang="cy-GB" dirty="0"/>
              <a:t>=SQRT(AVERAGE(data[(y-ŷ)^2]))</a:t>
            </a:r>
            <a:endParaRPr lang="en-GB" dirty="0"/>
          </a:p>
        </p:txBody>
      </p:sp>
    </p:spTree>
    <p:extLst>
      <p:ext uri="{BB962C8B-B14F-4D97-AF65-F5344CB8AC3E}">
        <p14:creationId xmlns:p14="http://schemas.microsoft.com/office/powerpoint/2010/main" val="21307815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1A4B2A-0310-497F-98DF-285A6D90CBC3}"/>
              </a:ext>
            </a:extLst>
          </p:cNvPr>
          <p:cNvPicPr>
            <a:picLocks noChangeAspect="1"/>
          </p:cNvPicPr>
          <p:nvPr/>
        </p:nvPicPr>
        <p:blipFill>
          <a:blip r:embed="rId2"/>
          <a:stretch>
            <a:fillRect/>
          </a:stretch>
        </p:blipFill>
        <p:spPr>
          <a:xfrm>
            <a:off x="3571810" y="0"/>
            <a:ext cx="5048379" cy="6858000"/>
          </a:xfrm>
          <a:prstGeom prst="rect">
            <a:avLst/>
          </a:prstGeom>
        </p:spPr>
      </p:pic>
      <p:pic>
        <p:nvPicPr>
          <p:cNvPr id="9" name="Picture 8">
            <a:extLst>
              <a:ext uri="{FF2B5EF4-FFF2-40B4-BE49-F238E27FC236}">
                <a16:creationId xmlns:a16="http://schemas.microsoft.com/office/drawing/2014/main" id="{49F97C9C-8148-4AD8-BE6E-AD1A6CF10AA9}"/>
              </a:ext>
            </a:extLst>
          </p:cNvPr>
          <p:cNvPicPr>
            <a:picLocks noChangeAspect="1"/>
          </p:cNvPicPr>
          <p:nvPr/>
        </p:nvPicPr>
        <p:blipFill>
          <a:blip r:embed="rId3"/>
          <a:stretch>
            <a:fillRect/>
          </a:stretch>
        </p:blipFill>
        <p:spPr>
          <a:xfrm>
            <a:off x="6792686" y="6485226"/>
            <a:ext cx="1827504" cy="372774"/>
          </a:xfrm>
          <a:prstGeom prst="rect">
            <a:avLst/>
          </a:prstGeom>
        </p:spPr>
      </p:pic>
      <p:sp>
        <p:nvSpPr>
          <p:cNvPr id="10" name="TextBox 9">
            <a:extLst>
              <a:ext uri="{FF2B5EF4-FFF2-40B4-BE49-F238E27FC236}">
                <a16:creationId xmlns:a16="http://schemas.microsoft.com/office/drawing/2014/main" id="{8E9E65A1-0EB4-4C75-8FC8-5049FCE67F3A}"/>
              </a:ext>
            </a:extLst>
          </p:cNvPr>
          <p:cNvSpPr txBox="1"/>
          <p:nvPr/>
        </p:nvSpPr>
        <p:spPr>
          <a:xfrm>
            <a:off x="571500" y="2274838"/>
            <a:ext cx="2362200" cy="2308324"/>
          </a:xfrm>
          <a:prstGeom prst="rect">
            <a:avLst/>
          </a:prstGeom>
          <a:noFill/>
        </p:spPr>
        <p:txBody>
          <a:bodyPr wrap="square" rtlCol="0">
            <a:spAutoFit/>
          </a:bodyPr>
          <a:lstStyle/>
          <a:p>
            <a:r>
              <a:rPr lang="en-GB" dirty="0"/>
              <a:t>Take the average of the squared estimator distance from actual. </a:t>
            </a:r>
          </a:p>
          <a:p>
            <a:endParaRPr lang="en-GB" dirty="0"/>
          </a:p>
          <a:p>
            <a:r>
              <a:rPr lang="en-GB" dirty="0"/>
              <a:t>Squaring it earlier was useful, as the non-squared value averages out to zero!</a:t>
            </a:r>
          </a:p>
        </p:txBody>
      </p:sp>
    </p:spTree>
    <p:extLst>
      <p:ext uri="{BB962C8B-B14F-4D97-AF65-F5344CB8AC3E}">
        <p14:creationId xmlns:p14="http://schemas.microsoft.com/office/powerpoint/2010/main" val="12681597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D1261C-3D34-4387-BB09-520F64E1F4B6}"/>
              </a:ext>
            </a:extLst>
          </p:cNvPr>
          <p:cNvPicPr>
            <a:picLocks noChangeAspect="1"/>
          </p:cNvPicPr>
          <p:nvPr/>
        </p:nvPicPr>
        <p:blipFill>
          <a:blip r:embed="rId2"/>
          <a:stretch>
            <a:fillRect/>
          </a:stretch>
        </p:blipFill>
        <p:spPr>
          <a:xfrm>
            <a:off x="2939142" y="3386817"/>
            <a:ext cx="1495425" cy="723900"/>
          </a:xfrm>
          <a:prstGeom prst="rect">
            <a:avLst/>
          </a:prstGeom>
        </p:spPr>
      </p:pic>
      <p:pic>
        <p:nvPicPr>
          <p:cNvPr id="4" name="Picture 3">
            <a:extLst>
              <a:ext uri="{FF2B5EF4-FFF2-40B4-BE49-F238E27FC236}">
                <a16:creationId xmlns:a16="http://schemas.microsoft.com/office/drawing/2014/main" id="{DD233011-D68F-435D-B39C-EEC9D4615B45}"/>
              </a:ext>
            </a:extLst>
          </p:cNvPr>
          <p:cNvPicPr>
            <a:picLocks noChangeAspect="1"/>
          </p:cNvPicPr>
          <p:nvPr/>
        </p:nvPicPr>
        <p:blipFill>
          <a:blip r:embed="rId3"/>
          <a:stretch>
            <a:fillRect/>
          </a:stretch>
        </p:blipFill>
        <p:spPr>
          <a:xfrm>
            <a:off x="2939142" y="4110717"/>
            <a:ext cx="1914525" cy="390525"/>
          </a:xfrm>
          <a:prstGeom prst="rect">
            <a:avLst/>
          </a:prstGeom>
        </p:spPr>
      </p:pic>
      <p:pic>
        <p:nvPicPr>
          <p:cNvPr id="5" name="Picture 4">
            <a:extLst>
              <a:ext uri="{FF2B5EF4-FFF2-40B4-BE49-F238E27FC236}">
                <a16:creationId xmlns:a16="http://schemas.microsoft.com/office/drawing/2014/main" id="{02165F3F-9711-4E7D-A651-04EB21573C9B}"/>
              </a:ext>
            </a:extLst>
          </p:cNvPr>
          <p:cNvPicPr>
            <a:picLocks noChangeAspect="1"/>
          </p:cNvPicPr>
          <p:nvPr/>
        </p:nvPicPr>
        <p:blipFill>
          <a:blip r:embed="rId4"/>
          <a:stretch>
            <a:fillRect/>
          </a:stretch>
        </p:blipFill>
        <p:spPr>
          <a:xfrm>
            <a:off x="4853667" y="4110717"/>
            <a:ext cx="2724150" cy="400050"/>
          </a:xfrm>
          <a:prstGeom prst="rect">
            <a:avLst/>
          </a:prstGeom>
        </p:spPr>
      </p:pic>
      <p:sp>
        <p:nvSpPr>
          <p:cNvPr id="6" name="TextBox 5">
            <a:extLst>
              <a:ext uri="{FF2B5EF4-FFF2-40B4-BE49-F238E27FC236}">
                <a16:creationId xmlns:a16="http://schemas.microsoft.com/office/drawing/2014/main" id="{1E302023-C88C-45F8-841B-EAE1C447980B}"/>
              </a:ext>
            </a:extLst>
          </p:cNvPr>
          <p:cNvSpPr txBox="1"/>
          <p:nvPr/>
        </p:nvSpPr>
        <p:spPr>
          <a:xfrm>
            <a:off x="1208409" y="1803400"/>
            <a:ext cx="10094591" cy="646331"/>
          </a:xfrm>
          <a:prstGeom prst="rect">
            <a:avLst/>
          </a:prstGeom>
          <a:noFill/>
        </p:spPr>
        <p:txBody>
          <a:bodyPr wrap="square" rtlCol="0">
            <a:spAutoFit/>
          </a:bodyPr>
          <a:lstStyle/>
          <a:p>
            <a:r>
              <a:rPr lang="en-GB" dirty="0"/>
              <a:t>Since the MSE is still in the order of magnitude of the Squares, square root it to give us a real world value and this is Root Mean Square Error (RMSE). </a:t>
            </a:r>
          </a:p>
        </p:txBody>
      </p:sp>
      <p:sp>
        <p:nvSpPr>
          <p:cNvPr id="7" name="TextBox 6">
            <a:extLst>
              <a:ext uri="{FF2B5EF4-FFF2-40B4-BE49-F238E27FC236}">
                <a16:creationId xmlns:a16="http://schemas.microsoft.com/office/drawing/2014/main" id="{7C6A163E-67AA-403E-A6E3-84C781B8D360}"/>
              </a:ext>
            </a:extLst>
          </p:cNvPr>
          <p:cNvSpPr txBox="1"/>
          <p:nvPr/>
        </p:nvSpPr>
        <p:spPr>
          <a:xfrm>
            <a:off x="1778000" y="5571067"/>
            <a:ext cx="7683642" cy="369332"/>
          </a:xfrm>
          <a:prstGeom prst="rect">
            <a:avLst/>
          </a:prstGeom>
          <a:noFill/>
        </p:spPr>
        <p:txBody>
          <a:bodyPr wrap="none" rtlCol="0">
            <a:spAutoFit/>
          </a:bodyPr>
          <a:lstStyle/>
          <a:p>
            <a:r>
              <a:rPr lang="en-GB" dirty="0"/>
              <a:t>In this example, the estimate is on average 147.673 away from the actual value. </a:t>
            </a:r>
          </a:p>
        </p:txBody>
      </p:sp>
    </p:spTree>
    <p:extLst>
      <p:ext uri="{BB962C8B-B14F-4D97-AF65-F5344CB8AC3E}">
        <p14:creationId xmlns:p14="http://schemas.microsoft.com/office/powerpoint/2010/main" val="1285022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3658B-BAFC-459C-9F2A-5C902401485C}"/>
              </a:ext>
            </a:extLst>
          </p:cNvPr>
          <p:cNvSpPr>
            <a:spLocks noGrp="1"/>
          </p:cNvSpPr>
          <p:nvPr>
            <p:ph type="title"/>
          </p:nvPr>
        </p:nvSpPr>
        <p:spPr/>
        <p:txBody>
          <a:bodyPr/>
          <a:lstStyle/>
          <a:p>
            <a:r>
              <a:rPr lang="en-GB" dirty="0"/>
              <a:t>Types of machine learning</a:t>
            </a:r>
          </a:p>
        </p:txBody>
      </p:sp>
      <p:sp>
        <p:nvSpPr>
          <p:cNvPr id="3" name="Content Placeholder 2">
            <a:extLst>
              <a:ext uri="{FF2B5EF4-FFF2-40B4-BE49-F238E27FC236}">
                <a16:creationId xmlns:a16="http://schemas.microsoft.com/office/drawing/2014/main" id="{0F1AC7C1-AA11-4F37-947B-5BBA1C46DFB9}"/>
              </a:ext>
            </a:extLst>
          </p:cNvPr>
          <p:cNvSpPr>
            <a:spLocks noGrp="1"/>
          </p:cNvSpPr>
          <p:nvPr>
            <p:ph idx="1"/>
          </p:nvPr>
        </p:nvSpPr>
        <p:spPr>
          <a:xfrm>
            <a:off x="838200" y="1825624"/>
            <a:ext cx="9580927" cy="4843623"/>
          </a:xfrm>
        </p:spPr>
        <p:txBody>
          <a:bodyPr>
            <a:normAutofit/>
          </a:bodyPr>
          <a:lstStyle/>
          <a:p>
            <a:pPr marL="0" indent="0">
              <a:buNone/>
            </a:pPr>
            <a:r>
              <a:rPr lang="en-GB" dirty="0"/>
              <a:t>Two most commonly used machine learning methods: -</a:t>
            </a:r>
          </a:p>
          <a:p>
            <a:pPr marL="0" indent="0">
              <a:buNone/>
            </a:pPr>
            <a:endParaRPr lang="en-GB" dirty="0"/>
          </a:p>
          <a:p>
            <a:pPr marL="971550" lvl="1" indent="-514350">
              <a:buFont typeface="+mj-lt"/>
              <a:buAutoNum type="arabicPeriod"/>
            </a:pPr>
            <a:r>
              <a:rPr lang="en-GB" dirty="0"/>
              <a:t>Supervised</a:t>
            </a:r>
          </a:p>
          <a:p>
            <a:pPr lvl="2"/>
            <a:r>
              <a:rPr lang="en-GB" dirty="0"/>
              <a:t>the computer is presented with example inputs and their desired outputs, given by a "teacher“</a:t>
            </a:r>
          </a:p>
          <a:p>
            <a:pPr lvl="2"/>
            <a:r>
              <a:rPr lang="en-GB" dirty="0"/>
              <a:t>goal is to learn a general rule that maps inputs to outputs</a:t>
            </a:r>
          </a:p>
          <a:p>
            <a:pPr marL="914400" lvl="2" indent="0">
              <a:buNone/>
            </a:pPr>
            <a:endParaRPr lang="en-GB" dirty="0">
              <a:solidFill>
                <a:srgbClr val="FF0000"/>
              </a:solidFill>
            </a:endParaRPr>
          </a:p>
          <a:p>
            <a:pPr marL="971550" lvl="1" indent="-514350">
              <a:buFont typeface="+mj-lt"/>
              <a:buAutoNum type="arabicPeriod"/>
            </a:pPr>
            <a:r>
              <a:rPr lang="en-GB" dirty="0"/>
              <a:t>Unsupervised</a:t>
            </a:r>
          </a:p>
          <a:p>
            <a:pPr lvl="2"/>
            <a:r>
              <a:rPr lang="en-GB" dirty="0"/>
              <a:t>no desired outputs (“labels”) are given to the computer, leaving it on its own to find structure in the input</a:t>
            </a:r>
          </a:p>
          <a:p>
            <a:pPr lvl="2"/>
            <a:r>
              <a:rPr lang="en-GB" dirty="0"/>
              <a:t>the goal may be to discover hidden patterns or groups in the data</a:t>
            </a:r>
            <a:endParaRPr lang="en-GB" sz="2800" dirty="0"/>
          </a:p>
          <a:p>
            <a:pPr marL="0" indent="0">
              <a:buNone/>
            </a:pPr>
            <a:endParaRPr lang="en-GB" sz="1600" dirty="0"/>
          </a:p>
        </p:txBody>
      </p:sp>
    </p:spTree>
    <p:extLst>
      <p:ext uri="{BB962C8B-B14F-4D97-AF65-F5344CB8AC3E}">
        <p14:creationId xmlns:p14="http://schemas.microsoft.com/office/powerpoint/2010/main" val="390601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2088-2D28-4A82-9C68-4938A8B9F070}"/>
              </a:ext>
            </a:extLst>
          </p:cNvPr>
          <p:cNvSpPr>
            <a:spLocks noGrp="1"/>
          </p:cNvSpPr>
          <p:nvPr>
            <p:ph type="title"/>
          </p:nvPr>
        </p:nvSpPr>
        <p:spPr>
          <a:xfrm>
            <a:off x="831850" y="2785005"/>
            <a:ext cx="10515600" cy="2852737"/>
          </a:xfrm>
        </p:spPr>
        <p:txBody>
          <a:bodyPr>
            <a:noAutofit/>
          </a:bodyPr>
          <a:lstStyle/>
          <a:p>
            <a:r>
              <a:rPr lang="en-GB" sz="4800" dirty="0"/>
              <a:t>This model can therefore be described as:</a:t>
            </a:r>
            <a:br>
              <a:rPr lang="en-GB" sz="4800" dirty="0"/>
            </a:br>
            <a:br>
              <a:rPr lang="en-GB" sz="4800" dirty="0"/>
            </a:br>
            <a:r>
              <a:rPr lang="en-GB" sz="4800" dirty="0"/>
              <a:t>being able to describe 80% of variance</a:t>
            </a:r>
            <a:br>
              <a:rPr lang="en-GB" sz="4800" dirty="0"/>
            </a:br>
            <a:br>
              <a:rPr lang="en-GB" sz="4800" dirty="0"/>
            </a:br>
            <a:r>
              <a:rPr lang="en-GB" sz="4800" dirty="0"/>
              <a:t>being on average 147.6 away from the actual</a:t>
            </a:r>
          </a:p>
        </p:txBody>
      </p:sp>
    </p:spTree>
    <p:extLst>
      <p:ext uri="{BB962C8B-B14F-4D97-AF65-F5344CB8AC3E}">
        <p14:creationId xmlns:p14="http://schemas.microsoft.com/office/powerpoint/2010/main" val="34354615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122DD-EF5F-409F-A169-D32586F8F951}"/>
              </a:ext>
            </a:extLst>
          </p:cNvPr>
          <p:cNvSpPr>
            <a:spLocks noGrp="1"/>
          </p:cNvSpPr>
          <p:nvPr>
            <p:ph type="title"/>
          </p:nvPr>
        </p:nvSpPr>
        <p:spPr/>
        <p:txBody>
          <a:bodyPr/>
          <a:lstStyle/>
          <a:p>
            <a:r>
              <a:rPr lang="en-GB" dirty="0"/>
              <a:t>Clustering</a:t>
            </a:r>
          </a:p>
        </p:txBody>
      </p:sp>
      <p:sp>
        <p:nvSpPr>
          <p:cNvPr id="5" name="Text Placeholder 4">
            <a:extLst>
              <a:ext uri="{FF2B5EF4-FFF2-40B4-BE49-F238E27FC236}">
                <a16:creationId xmlns:a16="http://schemas.microsoft.com/office/drawing/2014/main" id="{EE963AA7-DDC3-4EB6-BE6F-3A695A9D72D7}"/>
              </a:ext>
            </a:extLst>
          </p:cNvPr>
          <p:cNvSpPr>
            <a:spLocks noGrp="1"/>
          </p:cNvSpPr>
          <p:nvPr>
            <p:ph type="body" idx="1"/>
          </p:nvPr>
        </p:nvSpPr>
        <p:spPr/>
        <p:txBody>
          <a:bodyPr/>
          <a:lstStyle/>
          <a:p>
            <a:r>
              <a:rPr lang="en-GB" dirty="0"/>
              <a:t>Example of the Iris petal detector</a:t>
            </a:r>
          </a:p>
        </p:txBody>
      </p:sp>
    </p:spTree>
    <p:extLst>
      <p:ext uri="{BB962C8B-B14F-4D97-AF65-F5344CB8AC3E}">
        <p14:creationId xmlns:p14="http://schemas.microsoft.com/office/powerpoint/2010/main" val="22323031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88A0A-B77C-4FA0-9007-7787305284A9}"/>
              </a:ext>
            </a:extLst>
          </p:cNvPr>
          <p:cNvSpPr>
            <a:spLocks noGrp="1"/>
          </p:cNvSpPr>
          <p:nvPr>
            <p:ph type="title"/>
          </p:nvPr>
        </p:nvSpPr>
        <p:spPr/>
        <p:txBody>
          <a:bodyPr/>
          <a:lstStyle/>
          <a:p>
            <a:r>
              <a:rPr lang="en-GB" dirty="0"/>
              <a:t>What is Clustering</a:t>
            </a:r>
          </a:p>
        </p:txBody>
      </p:sp>
      <p:sp>
        <p:nvSpPr>
          <p:cNvPr id="3" name="Content Placeholder 2">
            <a:extLst>
              <a:ext uri="{FF2B5EF4-FFF2-40B4-BE49-F238E27FC236}">
                <a16:creationId xmlns:a16="http://schemas.microsoft.com/office/drawing/2014/main" id="{96AABAD6-C3A1-4A5B-9891-4DAACA460FCE}"/>
              </a:ext>
            </a:extLst>
          </p:cNvPr>
          <p:cNvSpPr>
            <a:spLocks noGrp="1"/>
          </p:cNvSpPr>
          <p:nvPr>
            <p:ph idx="1"/>
          </p:nvPr>
        </p:nvSpPr>
        <p:spPr/>
        <p:txBody>
          <a:bodyPr/>
          <a:lstStyle/>
          <a:p>
            <a:r>
              <a:rPr lang="en-GB" dirty="0"/>
              <a:t>Used to generate groups or clusters of similarities</a:t>
            </a:r>
          </a:p>
          <a:p>
            <a:r>
              <a:rPr lang="en-GB" dirty="0"/>
              <a:t>Identify relationships that are not evident to humans</a:t>
            </a:r>
          </a:p>
          <a:p>
            <a:r>
              <a:rPr lang="en-GB" dirty="0"/>
              <a:t>Examples may be:</a:t>
            </a:r>
          </a:p>
          <a:p>
            <a:pPr lvl="1"/>
            <a:r>
              <a:rPr lang="en-GB" dirty="0"/>
              <a:t>Who is a VIP customer?</a:t>
            </a:r>
          </a:p>
          <a:p>
            <a:pPr lvl="1"/>
            <a:r>
              <a:rPr lang="en-GB" dirty="0"/>
              <a:t>Who is cheating in a game?</a:t>
            </a:r>
          </a:p>
          <a:p>
            <a:pPr lvl="1"/>
            <a:r>
              <a:rPr lang="en-GB" dirty="0"/>
              <a:t>How many people are likely to drop out of class?</a:t>
            </a:r>
          </a:p>
          <a:p>
            <a:pPr lvl="1"/>
            <a:r>
              <a:rPr lang="en-GB" dirty="0"/>
              <a:t>Which components in manufacturing are likely to fail?</a:t>
            </a:r>
          </a:p>
        </p:txBody>
      </p:sp>
    </p:spTree>
    <p:extLst>
      <p:ext uri="{BB962C8B-B14F-4D97-AF65-F5344CB8AC3E}">
        <p14:creationId xmlns:p14="http://schemas.microsoft.com/office/powerpoint/2010/main" val="42555573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C338-D311-41DC-B2C1-ADA21F5872D5}"/>
              </a:ext>
            </a:extLst>
          </p:cNvPr>
          <p:cNvSpPr>
            <a:spLocks noGrp="1"/>
          </p:cNvSpPr>
          <p:nvPr>
            <p:ph type="title"/>
          </p:nvPr>
        </p:nvSpPr>
        <p:spPr/>
        <p:txBody>
          <a:bodyPr/>
          <a:lstStyle/>
          <a:p>
            <a:r>
              <a:rPr lang="en-GB" dirty="0"/>
              <a:t>Example: Iris flower</a:t>
            </a:r>
            <a:endParaRPr lang="es-ES" dirty="0"/>
          </a:p>
        </p:txBody>
      </p:sp>
      <p:pic>
        <p:nvPicPr>
          <p:cNvPr id="6" name="Picture 5">
            <a:extLst>
              <a:ext uri="{FF2B5EF4-FFF2-40B4-BE49-F238E27FC236}">
                <a16:creationId xmlns:a16="http://schemas.microsoft.com/office/drawing/2014/main" id="{C4C41EC8-576F-42A9-834D-961773758A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703" y="4278417"/>
            <a:ext cx="6710570" cy="2505036"/>
          </a:xfrm>
          <a:prstGeom prst="rect">
            <a:avLst/>
          </a:prstGeom>
        </p:spPr>
      </p:pic>
      <p:pic>
        <p:nvPicPr>
          <p:cNvPr id="8" name="Picture 7">
            <a:extLst>
              <a:ext uri="{FF2B5EF4-FFF2-40B4-BE49-F238E27FC236}">
                <a16:creationId xmlns:a16="http://schemas.microsoft.com/office/drawing/2014/main" id="{8975A8CE-FD19-4809-9DE9-6C76E9189E7A}"/>
              </a:ext>
            </a:extLst>
          </p:cNvPr>
          <p:cNvPicPr>
            <a:picLocks noChangeAspect="1"/>
          </p:cNvPicPr>
          <p:nvPr/>
        </p:nvPicPr>
        <p:blipFill>
          <a:blip r:embed="rId3"/>
          <a:stretch>
            <a:fillRect/>
          </a:stretch>
        </p:blipFill>
        <p:spPr>
          <a:xfrm>
            <a:off x="5943599" y="1923222"/>
            <a:ext cx="3308625" cy="2201695"/>
          </a:xfrm>
          <a:prstGeom prst="rect">
            <a:avLst/>
          </a:prstGeom>
        </p:spPr>
      </p:pic>
      <p:pic>
        <p:nvPicPr>
          <p:cNvPr id="9" name="Picture 8">
            <a:extLst>
              <a:ext uri="{FF2B5EF4-FFF2-40B4-BE49-F238E27FC236}">
                <a16:creationId xmlns:a16="http://schemas.microsoft.com/office/drawing/2014/main" id="{9C85DA4C-35D1-4297-8AF3-DF684FF2458E}"/>
              </a:ext>
            </a:extLst>
          </p:cNvPr>
          <p:cNvPicPr>
            <a:picLocks noChangeAspect="1"/>
          </p:cNvPicPr>
          <p:nvPr/>
        </p:nvPicPr>
        <p:blipFill>
          <a:blip r:embed="rId4"/>
          <a:stretch>
            <a:fillRect/>
          </a:stretch>
        </p:blipFill>
        <p:spPr>
          <a:xfrm>
            <a:off x="1024766" y="2420769"/>
            <a:ext cx="3406078" cy="3507921"/>
          </a:xfrm>
          <a:prstGeom prst="rect">
            <a:avLst/>
          </a:prstGeom>
        </p:spPr>
      </p:pic>
    </p:spTree>
    <p:extLst>
      <p:ext uri="{BB962C8B-B14F-4D97-AF65-F5344CB8AC3E}">
        <p14:creationId xmlns:p14="http://schemas.microsoft.com/office/powerpoint/2010/main" val="15153213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a:t>
            </a:r>
          </a:p>
        </p:txBody>
      </p:sp>
      <p:graphicFrame>
        <p:nvGraphicFramePr>
          <p:cNvPr id="3" name="Table 2">
            <a:extLst>
              <a:ext uri="{FF2B5EF4-FFF2-40B4-BE49-F238E27FC236}">
                <a16:creationId xmlns:a16="http://schemas.microsoft.com/office/drawing/2014/main" id="{F36A61DB-7023-44B8-8DEC-358A70A33802}"/>
              </a:ext>
            </a:extLst>
          </p:cNvPr>
          <p:cNvGraphicFramePr>
            <a:graphicFrameLocks noGrp="1"/>
          </p:cNvGraphicFramePr>
          <p:nvPr>
            <p:extLst/>
          </p:nvPr>
        </p:nvGraphicFramePr>
        <p:xfrm>
          <a:off x="838200" y="1825625"/>
          <a:ext cx="2913822" cy="4394332"/>
        </p:xfrm>
        <a:graphic>
          <a:graphicData uri="http://schemas.openxmlformats.org/drawingml/2006/table">
            <a:tbl>
              <a:tblPr firstRow="1" bandRow="1">
                <a:tableStyleId>{5940675A-B579-460E-94D1-54222C63F5DA}</a:tableStyleId>
              </a:tblPr>
              <a:tblGrid>
                <a:gridCol w="2913822">
                  <a:extLst>
                    <a:ext uri="{9D8B030D-6E8A-4147-A177-3AD203B41FA5}">
                      <a16:colId xmlns:a16="http://schemas.microsoft.com/office/drawing/2014/main" val="1182041342"/>
                    </a:ext>
                  </a:extLst>
                </a:gridCol>
              </a:tblGrid>
              <a:tr h="279879">
                <a:tc>
                  <a:txBody>
                    <a:bodyPr/>
                    <a:lstStyle/>
                    <a:p>
                      <a:pPr algn="ctr"/>
                      <a:r>
                        <a:rPr lang="en-US" dirty="0"/>
                        <a:t>Definition</a:t>
                      </a:r>
                      <a:endParaRPr lang="en-GB" dirty="0"/>
                    </a:p>
                  </a:txBody>
                  <a:tcPr>
                    <a:solidFill>
                      <a:schemeClr val="accent1">
                        <a:lumMod val="40000"/>
                        <a:lumOff val="60000"/>
                      </a:schemeClr>
                    </a:solidFill>
                  </a:tcPr>
                </a:tc>
                <a:extLst>
                  <a:ext uri="{0D108BD9-81ED-4DB2-BD59-A6C34878D82A}">
                    <a16:rowId xmlns:a16="http://schemas.microsoft.com/office/drawing/2014/main" val="2828022543"/>
                  </a:ext>
                </a:extLst>
              </a:tr>
              <a:tr h="1539337">
                <a:tc>
                  <a:txBody>
                    <a:bodyPr/>
                    <a:lstStyle/>
                    <a:p>
                      <a:pPr marL="285750" indent="-285750">
                        <a:buFontTx/>
                        <a:buChar char="-"/>
                      </a:pPr>
                      <a:r>
                        <a:rPr lang="en-GB" dirty="0"/>
                        <a:t>You give the input data (X) and an output variable (Y) (labels), and you use an algorithm to learn the mapping function from the input to the output.</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Y = f(X)</a:t>
                      </a:r>
                    </a:p>
                  </a:txBody>
                  <a:tcPr/>
                </a:tc>
                <a:extLst>
                  <a:ext uri="{0D108BD9-81ED-4DB2-BD59-A6C34878D82A}">
                    <a16:rowId xmlns:a16="http://schemas.microsoft.com/office/drawing/2014/main" val="1872306561"/>
                  </a:ext>
                </a:extLst>
              </a:tr>
              <a:tr h="279879">
                <a:tc>
                  <a:txBody>
                    <a:bodyPr/>
                    <a:lstStyle/>
                    <a:p>
                      <a:pPr marL="0" indent="0" algn="ctr">
                        <a:buFontTx/>
                        <a:buNone/>
                      </a:pPr>
                      <a:r>
                        <a:rPr lang="en-US" dirty="0"/>
                        <a:t> Techniques</a:t>
                      </a:r>
                    </a:p>
                  </a:txBody>
                  <a:tcPr>
                    <a:solidFill>
                      <a:schemeClr val="accent1">
                        <a:lumMod val="40000"/>
                        <a:lumOff val="60000"/>
                      </a:schemeClr>
                    </a:solidFill>
                  </a:tcPr>
                </a:tc>
                <a:extLst>
                  <a:ext uri="{0D108BD9-81ED-4DB2-BD59-A6C34878D82A}">
                    <a16:rowId xmlns:a16="http://schemas.microsoft.com/office/drawing/2014/main" val="4069376854"/>
                  </a:ext>
                </a:extLst>
              </a:tr>
              <a:tr h="1651132">
                <a:tc>
                  <a:txBody>
                    <a:bodyPr/>
                    <a:lstStyle/>
                    <a:p>
                      <a:pPr marL="285750" indent="-285750">
                        <a:buFontTx/>
                        <a:buChar char="-"/>
                      </a:pPr>
                      <a:r>
                        <a:rPr lang="en-GB" dirty="0"/>
                        <a:t>Classification: you want to classify a new input value.</a:t>
                      </a:r>
                    </a:p>
                    <a:p>
                      <a:pPr marL="285750" indent="-285750">
                        <a:buFontTx/>
                        <a:buChar char="-"/>
                      </a:pPr>
                      <a:r>
                        <a:rPr lang="en-US" dirty="0"/>
                        <a:t>Regression</a:t>
                      </a:r>
                    </a:p>
                    <a:p>
                      <a:pPr marL="285750" indent="-285750">
                        <a:buFontTx/>
                        <a:buChar char="-"/>
                      </a:pPr>
                      <a:endParaRPr lang="en-US" dirty="0"/>
                    </a:p>
                  </a:txBody>
                  <a:tcPr/>
                </a:tc>
                <a:extLst>
                  <a:ext uri="{0D108BD9-81ED-4DB2-BD59-A6C34878D82A}">
                    <a16:rowId xmlns:a16="http://schemas.microsoft.com/office/drawing/2014/main" val="1819199116"/>
                  </a:ext>
                </a:extLst>
              </a:tr>
            </a:tbl>
          </a:graphicData>
        </a:graphic>
      </p:graphicFrame>
      <p:pic>
        <p:nvPicPr>
          <p:cNvPr id="9" name="Picture 8">
            <a:extLst>
              <a:ext uri="{FF2B5EF4-FFF2-40B4-BE49-F238E27FC236}">
                <a16:creationId xmlns:a16="http://schemas.microsoft.com/office/drawing/2014/main" id="{4208C473-2FB6-41C1-ABAC-A7CCDCE64B49}"/>
              </a:ext>
            </a:extLst>
          </p:cNvPr>
          <p:cNvPicPr>
            <a:picLocks noChangeAspect="1"/>
          </p:cNvPicPr>
          <p:nvPr/>
        </p:nvPicPr>
        <p:blipFill>
          <a:blip r:embed="rId2"/>
          <a:stretch>
            <a:fillRect/>
          </a:stretch>
        </p:blipFill>
        <p:spPr>
          <a:xfrm>
            <a:off x="4119768" y="2619428"/>
            <a:ext cx="3308625" cy="2201695"/>
          </a:xfrm>
          <a:prstGeom prst="rect">
            <a:avLst/>
          </a:prstGeom>
        </p:spPr>
      </p:pic>
      <p:pic>
        <p:nvPicPr>
          <p:cNvPr id="3074" name="Picture 2" descr="Image result for supervised learning iris setosa">
            <a:extLst>
              <a:ext uri="{FF2B5EF4-FFF2-40B4-BE49-F238E27FC236}">
                <a16:creationId xmlns:a16="http://schemas.microsoft.com/office/drawing/2014/main" id="{C3726FC5-9FBC-4EB9-BBCB-B3E6E8272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2509" y="2103372"/>
            <a:ext cx="4494143" cy="2974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0030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a:t>
            </a:r>
          </a:p>
        </p:txBody>
      </p:sp>
      <p:graphicFrame>
        <p:nvGraphicFramePr>
          <p:cNvPr id="5" name="Content Placeholder 4"/>
          <p:cNvGraphicFramePr>
            <a:graphicFrameLocks noGrp="1"/>
          </p:cNvGraphicFramePr>
          <p:nvPr>
            <p:ph idx="1"/>
            <p:extLst/>
          </p:nvPr>
        </p:nvGraphicFramePr>
        <p:xfrm>
          <a:off x="758687" y="1800378"/>
          <a:ext cx="2913822" cy="4465250"/>
        </p:xfrm>
        <a:graphic>
          <a:graphicData uri="http://schemas.openxmlformats.org/drawingml/2006/table">
            <a:tbl>
              <a:tblPr firstRow="1" bandRow="1">
                <a:tableStyleId>{5940675A-B579-460E-94D1-54222C63F5DA}</a:tableStyleId>
              </a:tblPr>
              <a:tblGrid>
                <a:gridCol w="2913822">
                  <a:extLst>
                    <a:ext uri="{9D8B030D-6E8A-4147-A177-3AD203B41FA5}">
                      <a16:colId xmlns:a16="http://schemas.microsoft.com/office/drawing/2014/main" val="20000"/>
                    </a:ext>
                  </a:extLst>
                </a:gridCol>
              </a:tblGrid>
              <a:tr h="355939">
                <a:tc>
                  <a:txBody>
                    <a:bodyPr/>
                    <a:lstStyle/>
                    <a:p>
                      <a:pPr algn="ctr"/>
                      <a:r>
                        <a:rPr lang="en-US" dirty="0"/>
                        <a:t>Definition</a:t>
                      </a:r>
                      <a:endParaRPr lang="en-GB" dirty="0"/>
                    </a:p>
                  </a:txBody>
                  <a:tcPr>
                    <a:solidFill>
                      <a:schemeClr val="accent1">
                        <a:lumMod val="40000"/>
                        <a:lumOff val="60000"/>
                      </a:schemeClr>
                    </a:solidFill>
                  </a:tcPr>
                </a:tc>
                <a:extLst>
                  <a:ext uri="{0D108BD9-81ED-4DB2-BD59-A6C34878D82A}">
                    <a16:rowId xmlns:a16="http://schemas.microsoft.com/office/drawing/2014/main" val="10000"/>
                  </a:ext>
                </a:extLst>
              </a:tr>
              <a:tr h="1173410">
                <a:tc>
                  <a:txBody>
                    <a:bodyPr/>
                    <a:lstStyle/>
                    <a:p>
                      <a:pPr marL="285750" indent="-285750">
                        <a:buFontTx/>
                        <a:buChar char="-"/>
                      </a:pPr>
                      <a:r>
                        <a:rPr lang="en-GB" dirty="0"/>
                        <a:t>You give the input data (X) and no corresponding output variables (labels).</a:t>
                      </a:r>
                      <a:endParaRPr lang="en-US" dirty="0"/>
                    </a:p>
                  </a:txBody>
                  <a:tcPr/>
                </a:tc>
                <a:extLst>
                  <a:ext uri="{0D108BD9-81ED-4DB2-BD59-A6C34878D82A}">
                    <a16:rowId xmlns:a16="http://schemas.microsoft.com/office/drawing/2014/main" val="10001"/>
                  </a:ext>
                </a:extLst>
              </a:tr>
              <a:tr h="355939">
                <a:tc>
                  <a:txBody>
                    <a:bodyPr/>
                    <a:lstStyle/>
                    <a:p>
                      <a:pPr marL="0" indent="0" algn="ctr">
                        <a:buFontTx/>
                        <a:buNone/>
                      </a:pPr>
                      <a:r>
                        <a:rPr lang="en-US" dirty="0"/>
                        <a:t> </a:t>
                      </a:r>
                      <a:r>
                        <a:rPr lang="en-US" sz="1800" kern="1200" dirty="0">
                          <a:solidFill>
                            <a:schemeClr val="tx1"/>
                          </a:solidFill>
                          <a:latin typeface="+mn-lt"/>
                          <a:ea typeface="+mn-ea"/>
                          <a:cs typeface="+mn-cs"/>
                        </a:rPr>
                        <a:t>Techniques</a:t>
                      </a:r>
                    </a:p>
                  </a:txBody>
                  <a:tcPr>
                    <a:solidFill>
                      <a:schemeClr val="accent1">
                        <a:lumMod val="40000"/>
                        <a:lumOff val="60000"/>
                      </a:schemeClr>
                    </a:solidFill>
                  </a:tcPr>
                </a:tc>
                <a:extLst>
                  <a:ext uri="{0D108BD9-81ED-4DB2-BD59-A6C34878D82A}">
                    <a16:rowId xmlns:a16="http://schemas.microsoft.com/office/drawing/2014/main" val="2890456718"/>
                  </a:ext>
                </a:extLst>
              </a:tr>
              <a:tr h="2491571">
                <a:tc>
                  <a:txBody>
                    <a:bodyPr/>
                    <a:lstStyle/>
                    <a:p>
                      <a:pPr marL="285750" indent="-285750">
                        <a:buFontTx/>
                        <a:buChar char="-"/>
                      </a:pPr>
                      <a:r>
                        <a:rPr lang="en-GB" dirty="0"/>
                        <a:t>Clustering: </a:t>
                      </a:r>
                      <a:r>
                        <a:rPr lang="en-GB" sz="1800" kern="1200" dirty="0">
                          <a:effectLst/>
                        </a:rPr>
                        <a:t>you want to discover the inherent groupings in the data.</a:t>
                      </a:r>
                    </a:p>
                    <a:p>
                      <a:pPr marL="0" indent="0">
                        <a:buFontTx/>
                        <a:buNone/>
                      </a:pPr>
                      <a:endParaRPr lang="en-GB" dirty="0"/>
                    </a:p>
                    <a:p>
                      <a:pPr marL="285750" indent="-285750">
                        <a:buFontTx/>
                        <a:buChar char="-"/>
                      </a:pPr>
                      <a:r>
                        <a:rPr lang="en-US" dirty="0"/>
                        <a:t>Association: </a:t>
                      </a:r>
                      <a:r>
                        <a:rPr lang="en-GB" sz="1800" kern="1200" dirty="0">
                          <a:effectLst/>
                        </a:rPr>
                        <a:t>you want to discover rules that describe large portions of your data.</a:t>
                      </a:r>
                      <a:endParaRPr lang="en-US" dirty="0"/>
                    </a:p>
                    <a:p>
                      <a:pPr marL="285750" indent="-285750">
                        <a:buFontTx/>
                        <a:buChar char="-"/>
                      </a:pPr>
                      <a:endParaRPr lang="en-US" dirty="0"/>
                    </a:p>
                  </a:txBody>
                  <a:tcPr/>
                </a:tc>
                <a:extLst>
                  <a:ext uri="{0D108BD9-81ED-4DB2-BD59-A6C34878D82A}">
                    <a16:rowId xmlns:a16="http://schemas.microsoft.com/office/drawing/2014/main" val="4057327031"/>
                  </a:ext>
                </a:extLst>
              </a:tr>
            </a:tbl>
          </a:graphicData>
        </a:graphic>
      </p:graphicFrame>
      <p:sp>
        <p:nvSpPr>
          <p:cNvPr id="3" name="AutoShape 2" descr="Image result for unsupervised learning">
            <a:extLst>
              <a:ext uri="{FF2B5EF4-FFF2-40B4-BE49-F238E27FC236}">
                <a16:creationId xmlns:a16="http://schemas.microsoft.com/office/drawing/2014/main" id="{BC233666-DD31-4A6C-94E3-325B72E180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 name="Picture 6">
            <a:extLst>
              <a:ext uri="{FF2B5EF4-FFF2-40B4-BE49-F238E27FC236}">
                <a16:creationId xmlns:a16="http://schemas.microsoft.com/office/drawing/2014/main" id="{EC45BD27-31FD-4EC3-A78A-F8536EBFFE5C}"/>
              </a:ext>
            </a:extLst>
          </p:cNvPr>
          <p:cNvPicPr>
            <a:picLocks noChangeAspect="1"/>
          </p:cNvPicPr>
          <p:nvPr/>
        </p:nvPicPr>
        <p:blipFill>
          <a:blip r:embed="rId2"/>
          <a:stretch>
            <a:fillRect/>
          </a:stretch>
        </p:blipFill>
        <p:spPr>
          <a:xfrm>
            <a:off x="4119768" y="2619428"/>
            <a:ext cx="3308625" cy="2201695"/>
          </a:xfrm>
          <a:prstGeom prst="rect">
            <a:avLst/>
          </a:prstGeom>
        </p:spPr>
      </p:pic>
      <p:sp>
        <p:nvSpPr>
          <p:cNvPr id="8" name="Rectangle 7">
            <a:extLst>
              <a:ext uri="{FF2B5EF4-FFF2-40B4-BE49-F238E27FC236}">
                <a16:creationId xmlns:a16="http://schemas.microsoft.com/office/drawing/2014/main" id="{FF57F415-3E95-4F97-A3C4-0CF6B58D3B02}"/>
              </a:ext>
            </a:extLst>
          </p:cNvPr>
          <p:cNvSpPr/>
          <p:nvPr/>
        </p:nvSpPr>
        <p:spPr>
          <a:xfrm rot="6379166">
            <a:off x="5478392" y="3742805"/>
            <a:ext cx="2420178" cy="135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angle 8">
            <a:extLst>
              <a:ext uri="{FF2B5EF4-FFF2-40B4-BE49-F238E27FC236}">
                <a16:creationId xmlns:a16="http://schemas.microsoft.com/office/drawing/2014/main" id="{5AD7E3AA-0F55-42A8-A373-6B524C936D0B}"/>
              </a:ext>
            </a:extLst>
          </p:cNvPr>
          <p:cNvSpPr/>
          <p:nvPr/>
        </p:nvSpPr>
        <p:spPr>
          <a:xfrm rot="4216134">
            <a:off x="5480953" y="3727896"/>
            <a:ext cx="2420178" cy="13583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b="1" spc="50">
              <a:ln w="9525" cmpd="sng">
                <a:solidFill>
                  <a:schemeClr val="accent1"/>
                </a:solidFill>
                <a:prstDash val="solid"/>
              </a:ln>
              <a:noFill/>
              <a:effectLst>
                <a:glow rad="38100">
                  <a:schemeClr val="accent1">
                    <a:alpha val="40000"/>
                  </a:schemeClr>
                </a:glow>
              </a:effectLst>
            </a:endParaRPr>
          </a:p>
        </p:txBody>
      </p:sp>
      <p:pic>
        <p:nvPicPr>
          <p:cNvPr id="1028" name="Picture 4" descr="Image result for unsupervised learning iris setosa">
            <a:extLst>
              <a:ext uri="{FF2B5EF4-FFF2-40B4-BE49-F238E27FC236}">
                <a16:creationId xmlns:a16="http://schemas.microsoft.com/office/drawing/2014/main" id="{77773BBB-58B7-484A-A3B2-46826B544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499" y="2038350"/>
            <a:ext cx="4114799" cy="3086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1239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FF0ABC-40ED-425A-9126-9BBB8DD5A8C0}"/>
              </a:ext>
            </a:extLst>
          </p:cNvPr>
          <p:cNvSpPr>
            <a:spLocks noGrp="1"/>
          </p:cNvSpPr>
          <p:nvPr>
            <p:ph type="title"/>
          </p:nvPr>
        </p:nvSpPr>
        <p:spPr/>
        <p:txBody>
          <a:bodyPr/>
          <a:lstStyle/>
          <a:p>
            <a:r>
              <a:rPr lang="en-GB" dirty="0"/>
              <a:t>As easy as omitting the input label</a:t>
            </a:r>
          </a:p>
        </p:txBody>
      </p:sp>
      <p:pic>
        <p:nvPicPr>
          <p:cNvPr id="4" name="Content Placeholder 3">
            <a:extLst>
              <a:ext uri="{FF2B5EF4-FFF2-40B4-BE49-F238E27FC236}">
                <a16:creationId xmlns:a16="http://schemas.microsoft.com/office/drawing/2014/main" id="{643C460E-BDDD-4ACC-8BAD-96B276E7B0CF}"/>
              </a:ext>
            </a:extLst>
          </p:cNvPr>
          <p:cNvPicPr>
            <a:picLocks noGrp="1" noChangeAspect="1"/>
          </p:cNvPicPr>
          <p:nvPr>
            <p:ph idx="4294967295"/>
          </p:nvPr>
        </p:nvPicPr>
        <p:blipFill>
          <a:blip r:embed="rId2"/>
          <a:stretch>
            <a:fillRect/>
          </a:stretch>
        </p:blipFill>
        <p:spPr>
          <a:xfrm>
            <a:off x="1674687" y="1931702"/>
            <a:ext cx="8955713" cy="3385174"/>
          </a:xfrm>
          <a:prstGeom prst="rect">
            <a:avLst/>
          </a:prstGeom>
        </p:spPr>
      </p:pic>
    </p:spTree>
    <p:extLst>
      <p:ext uri="{BB962C8B-B14F-4D97-AF65-F5344CB8AC3E}">
        <p14:creationId xmlns:p14="http://schemas.microsoft.com/office/powerpoint/2010/main" val="4771831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2A2A-4E03-42D6-A4B9-3CAD2430BC5C}"/>
              </a:ext>
            </a:extLst>
          </p:cNvPr>
          <p:cNvSpPr>
            <a:spLocks noGrp="1"/>
          </p:cNvSpPr>
          <p:nvPr>
            <p:ph type="title"/>
          </p:nvPr>
        </p:nvSpPr>
        <p:spPr/>
        <p:txBody>
          <a:bodyPr/>
          <a:lstStyle/>
          <a:p>
            <a:r>
              <a:rPr lang="en-GB" dirty="0"/>
              <a:t>Choose a </a:t>
            </a:r>
            <a:r>
              <a:rPr lang="en-GB" dirty="0" err="1"/>
              <a:t>clusterer</a:t>
            </a:r>
            <a:endParaRPr lang="en-GB" dirty="0"/>
          </a:p>
        </p:txBody>
      </p:sp>
      <p:pic>
        <p:nvPicPr>
          <p:cNvPr id="4" name="Content Placeholder 3">
            <a:extLst>
              <a:ext uri="{FF2B5EF4-FFF2-40B4-BE49-F238E27FC236}">
                <a16:creationId xmlns:a16="http://schemas.microsoft.com/office/drawing/2014/main" id="{04F3C3D6-2B90-455F-860B-5DA3993D9F05}"/>
              </a:ext>
            </a:extLst>
          </p:cNvPr>
          <p:cNvPicPr>
            <a:picLocks noGrp="1" noChangeAspect="1"/>
          </p:cNvPicPr>
          <p:nvPr>
            <p:ph idx="1"/>
          </p:nvPr>
        </p:nvPicPr>
        <p:blipFill>
          <a:blip r:embed="rId2"/>
          <a:stretch>
            <a:fillRect/>
          </a:stretch>
        </p:blipFill>
        <p:spPr>
          <a:xfrm>
            <a:off x="1933575" y="2885478"/>
            <a:ext cx="8324850" cy="495300"/>
          </a:xfrm>
          <a:prstGeom prst="rect">
            <a:avLst/>
          </a:prstGeom>
        </p:spPr>
      </p:pic>
      <p:sp>
        <p:nvSpPr>
          <p:cNvPr id="5" name="TextBox 4">
            <a:extLst>
              <a:ext uri="{FF2B5EF4-FFF2-40B4-BE49-F238E27FC236}">
                <a16:creationId xmlns:a16="http://schemas.microsoft.com/office/drawing/2014/main" id="{AEBA0D4C-87CA-4221-9019-5C78DA90636A}"/>
              </a:ext>
            </a:extLst>
          </p:cNvPr>
          <p:cNvSpPr txBox="1"/>
          <p:nvPr/>
        </p:nvSpPr>
        <p:spPr>
          <a:xfrm>
            <a:off x="8301519" y="3673011"/>
            <a:ext cx="2224355" cy="369332"/>
          </a:xfrm>
          <a:prstGeom prst="rect">
            <a:avLst/>
          </a:prstGeom>
          <a:noFill/>
        </p:spPr>
        <p:txBody>
          <a:bodyPr wrap="square" rtlCol="0">
            <a:spAutoFit/>
          </a:bodyPr>
          <a:lstStyle/>
          <a:p>
            <a:r>
              <a:rPr lang="en-GB" dirty="0"/>
              <a:t>Hyperparameters</a:t>
            </a:r>
          </a:p>
        </p:txBody>
      </p:sp>
    </p:spTree>
    <p:extLst>
      <p:ext uri="{BB962C8B-B14F-4D97-AF65-F5344CB8AC3E}">
        <p14:creationId xmlns:p14="http://schemas.microsoft.com/office/powerpoint/2010/main" val="22909331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F8AAD-2D27-4945-A964-A039F33EAF7E}"/>
              </a:ext>
            </a:extLst>
          </p:cNvPr>
          <p:cNvSpPr>
            <a:spLocks noGrp="1"/>
          </p:cNvSpPr>
          <p:nvPr>
            <p:ph type="title"/>
          </p:nvPr>
        </p:nvSpPr>
        <p:spPr/>
        <p:txBody>
          <a:bodyPr/>
          <a:lstStyle/>
          <a:p>
            <a:r>
              <a:rPr lang="en-GB" dirty="0"/>
              <a:t>Demo</a:t>
            </a:r>
          </a:p>
        </p:txBody>
      </p:sp>
      <p:sp>
        <p:nvSpPr>
          <p:cNvPr id="3" name="Content Placeholder 2">
            <a:extLst>
              <a:ext uri="{FF2B5EF4-FFF2-40B4-BE49-F238E27FC236}">
                <a16:creationId xmlns:a16="http://schemas.microsoft.com/office/drawing/2014/main" id="{D74D829E-B016-41F6-984E-85380E13012B}"/>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8760692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11D7-4B12-4416-A242-58FBF72E3374}"/>
              </a:ext>
            </a:extLst>
          </p:cNvPr>
          <p:cNvSpPr>
            <a:spLocks noGrp="1"/>
          </p:cNvSpPr>
          <p:nvPr>
            <p:ph type="title"/>
          </p:nvPr>
        </p:nvSpPr>
        <p:spPr/>
        <p:txBody>
          <a:bodyPr/>
          <a:lstStyle/>
          <a:p>
            <a:r>
              <a:rPr lang="en-GB" dirty="0"/>
              <a:t>Operationalization</a:t>
            </a:r>
          </a:p>
        </p:txBody>
      </p:sp>
      <p:sp>
        <p:nvSpPr>
          <p:cNvPr id="3" name="Text Placeholder 2">
            <a:extLst>
              <a:ext uri="{FF2B5EF4-FFF2-40B4-BE49-F238E27FC236}">
                <a16:creationId xmlns:a16="http://schemas.microsoft.com/office/drawing/2014/main" id="{32A40F6E-1A73-455E-940F-AF3E36E28EDE}"/>
              </a:ext>
            </a:extLst>
          </p:cNvPr>
          <p:cNvSpPr>
            <a:spLocks noGrp="1"/>
          </p:cNvSpPr>
          <p:nvPr>
            <p:ph type="body" idx="1"/>
          </p:nvPr>
        </p:nvSpPr>
        <p:spPr/>
        <p:txBody>
          <a:bodyPr/>
          <a:lstStyle/>
          <a:p>
            <a:r>
              <a:rPr lang="en-GB" dirty="0"/>
              <a:t>Loading and not Training</a:t>
            </a:r>
          </a:p>
        </p:txBody>
      </p:sp>
    </p:spTree>
    <p:extLst>
      <p:ext uri="{BB962C8B-B14F-4D97-AF65-F5344CB8AC3E}">
        <p14:creationId xmlns:p14="http://schemas.microsoft.com/office/powerpoint/2010/main" val="15776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0A14F-194C-445F-9201-D3132B457BDF}"/>
              </a:ext>
            </a:extLst>
          </p:cNvPr>
          <p:cNvSpPr>
            <a:spLocks noGrp="1"/>
          </p:cNvSpPr>
          <p:nvPr>
            <p:ph type="title"/>
          </p:nvPr>
        </p:nvSpPr>
        <p:spPr/>
        <p:txBody>
          <a:bodyPr/>
          <a:lstStyle/>
          <a:p>
            <a:r>
              <a:rPr lang="en-GB" dirty="0"/>
              <a:t>Examples tonight</a:t>
            </a:r>
          </a:p>
        </p:txBody>
      </p:sp>
      <p:sp>
        <p:nvSpPr>
          <p:cNvPr id="3" name="Content Placeholder 2">
            <a:extLst>
              <a:ext uri="{FF2B5EF4-FFF2-40B4-BE49-F238E27FC236}">
                <a16:creationId xmlns:a16="http://schemas.microsoft.com/office/drawing/2014/main" id="{4DB6BFA3-50A3-46C8-A175-D492644E1508}"/>
              </a:ext>
            </a:extLst>
          </p:cNvPr>
          <p:cNvSpPr>
            <a:spLocks noGrp="1"/>
          </p:cNvSpPr>
          <p:nvPr>
            <p:ph idx="1"/>
          </p:nvPr>
        </p:nvSpPr>
        <p:spPr/>
        <p:txBody>
          <a:bodyPr/>
          <a:lstStyle/>
          <a:p>
            <a:r>
              <a:rPr lang="en-GB" dirty="0"/>
              <a:t>Sentiment analysis of website comments</a:t>
            </a:r>
          </a:p>
          <a:p>
            <a:r>
              <a:rPr lang="en-GB" dirty="0"/>
              <a:t>Finding mappings of historic taxi fares</a:t>
            </a:r>
          </a:p>
          <a:p>
            <a:r>
              <a:rPr lang="en-GB" dirty="0"/>
              <a:t>Predicting the most likely group of flowers a certain flower belongs to</a:t>
            </a:r>
          </a:p>
          <a:p>
            <a:r>
              <a:rPr lang="en-GB" dirty="0"/>
              <a:t>Time Series</a:t>
            </a:r>
          </a:p>
          <a:p>
            <a:r>
              <a:rPr lang="en-GB" dirty="0"/>
              <a:t>Image Recognition</a:t>
            </a:r>
          </a:p>
          <a:p>
            <a:pPr lvl="1"/>
            <a:endParaRPr lang="en-GB" dirty="0"/>
          </a:p>
          <a:p>
            <a:r>
              <a:rPr lang="en-GB" dirty="0">
                <a:solidFill>
                  <a:srgbClr val="C00000"/>
                </a:solidFill>
              </a:rPr>
              <a:t>NOTE</a:t>
            </a:r>
            <a:r>
              <a:rPr lang="en-GB" dirty="0"/>
              <a:t>: We reuse algorithms; to do so in most cases is akin to writing a new database to write a website – a vast overreach of engineering</a:t>
            </a:r>
          </a:p>
          <a:p>
            <a:pPr lvl="1"/>
            <a:endParaRPr lang="en-GB" dirty="0"/>
          </a:p>
        </p:txBody>
      </p:sp>
    </p:spTree>
    <p:extLst>
      <p:ext uri="{BB962C8B-B14F-4D97-AF65-F5344CB8AC3E}">
        <p14:creationId xmlns:p14="http://schemas.microsoft.com/office/powerpoint/2010/main" val="33481977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D106-CA86-4515-AA30-98EC10C638F3}"/>
              </a:ext>
            </a:extLst>
          </p:cNvPr>
          <p:cNvSpPr>
            <a:spLocks noGrp="1"/>
          </p:cNvSpPr>
          <p:nvPr>
            <p:ph type="title"/>
          </p:nvPr>
        </p:nvSpPr>
        <p:spPr/>
        <p:txBody>
          <a:bodyPr/>
          <a:lstStyle/>
          <a:p>
            <a:r>
              <a:rPr lang="en-GB" dirty="0"/>
              <a:t>Time Series</a:t>
            </a:r>
          </a:p>
        </p:txBody>
      </p:sp>
      <p:sp>
        <p:nvSpPr>
          <p:cNvPr id="3" name="Text Placeholder 2">
            <a:extLst>
              <a:ext uri="{FF2B5EF4-FFF2-40B4-BE49-F238E27FC236}">
                <a16:creationId xmlns:a16="http://schemas.microsoft.com/office/drawing/2014/main" id="{D5506501-3241-4DA3-B4A3-949EC0E3A755}"/>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9638382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6991-9114-4BC6-8649-87D314D25DBC}"/>
              </a:ext>
            </a:extLst>
          </p:cNvPr>
          <p:cNvSpPr>
            <a:spLocks noGrp="1"/>
          </p:cNvSpPr>
          <p:nvPr>
            <p:ph type="title"/>
          </p:nvPr>
        </p:nvSpPr>
        <p:spPr/>
        <p:txBody>
          <a:bodyPr/>
          <a:lstStyle/>
          <a:p>
            <a:r>
              <a:rPr lang="en-GB" dirty="0"/>
              <a:t>Interoperability</a:t>
            </a:r>
          </a:p>
        </p:txBody>
      </p:sp>
      <p:sp>
        <p:nvSpPr>
          <p:cNvPr id="3" name="Text Placeholder 2">
            <a:extLst>
              <a:ext uri="{FF2B5EF4-FFF2-40B4-BE49-F238E27FC236}">
                <a16:creationId xmlns:a16="http://schemas.microsoft.com/office/drawing/2014/main" id="{CD80940B-0A29-4DB3-A28C-CC8DF7686B33}"/>
              </a:ext>
            </a:extLst>
          </p:cNvPr>
          <p:cNvSpPr>
            <a:spLocks noGrp="1"/>
          </p:cNvSpPr>
          <p:nvPr>
            <p:ph type="body" idx="1"/>
          </p:nvPr>
        </p:nvSpPr>
        <p:spPr/>
        <p:txBody>
          <a:bodyPr/>
          <a:lstStyle/>
          <a:p>
            <a:r>
              <a:rPr lang="en-GB" dirty="0"/>
              <a:t>Loading trained models from other frameworks</a:t>
            </a:r>
          </a:p>
        </p:txBody>
      </p:sp>
    </p:spTree>
    <p:extLst>
      <p:ext uri="{BB962C8B-B14F-4D97-AF65-F5344CB8AC3E}">
        <p14:creationId xmlns:p14="http://schemas.microsoft.com/office/powerpoint/2010/main" val="27100475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93B7D-0DAE-440F-B131-AAC7FD80AA39}"/>
              </a:ext>
            </a:extLst>
          </p:cNvPr>
          <p:cNvSpPr>
            <a:spLocks noGrp="1"/>
          </p:cNvSpPr>
          <p:nvPr>
            <p:ph type="title"/>
          </p:nvPr>
        </p:nvSpPr>
        <p:spPr/>
        <p:txBody>
          <a:bodyPr/>
          <a:lstStyle/>
          <a:p>
            <a:r>
              <a:rPr lang="en-GB" dirty="0"/>
              <a:t>TensorFlow since 0.5.0</a:t>
            </a:r>
          </a:p>
        </p:txBody>
      </p:sp>
      <p:sp>
        <p:nvSpPr>
          <p:cNvPr id="3" name="Content Placeholder 2">
            <a:extLst>
              <a:ext uri="{FF2B5EF4-FFF2-40B4-BE49-F238E27FC236}">
                <a16:creationId xmlns:a16="http://schemas.microsoft.com/office/drawing/2014/main" id="{796D7090-6F95-49C8-B3A2-0B4A550E50BA}"/>
              </a:ext>
            </a:extLst>
          </p:cNvPr>
          <p:cNvSpPr>
            <a:spLocks noGrp="1"/>
          </p:cNvSpPr>
          <p:nvPr>
            <p:ph idx="1"/>
          </p:nvPr>
        </p:nvSpPr>
        <p:spPr/>
        <p:txBody>
          <a:bodyPr/>
          <a:lstStyle/>
          <a:p>
            <a:r>
              <a:rPr lang="en-GB" dirty="0"/>
              <a:t>Additional work for:</a:t>
            </a:r>
          </a:p>
          <a:p>
            <a:pPr lvl="1"/>
            <a:r>
              <a:rPr lang="en-GB" dirty="0"/>
              <a:t>CNTK</a:t>
            </a:r>
          </a:p>
          <a:p>
            <a:pPr lvl="1"/>
            <a:r>
              <a:rPr lang="en-GB" dirty="0"/>
              <a:t>Torch</a:t>
            </a:r>
          </a:p>
          <a:p>
            <a:pPr lvl="1"/>
            <a:endParaRPr lang="en-GB" dirty="0"/>
          </a:p>
          <a:p>
            <a:r>
              <a:rPr lang="en-GB" dirty="0"/>
              <a:t>This means ML.NET can be the OSS, XPLAT host for many data science frameworks, anywhere that NETCORE runs. </a:t>
            </a:r>
          </a:p>
          <a:p>
            <a:endParaRPr lang="en-GB" dirty="0"/>
          </a:p>
          <a:p>
            <a:r>
              <a:rPr lang="en-GB" dirty="0"/>
              <a:t>On devices with Xamarin, on edge devices, on web servers. </a:t>
            </a:r>
          </a:p>
        </p:txBody>
      </p:sp>
    </p:spTree>
    <p:extLst>
      <p:ext uri="{BB962C8B-B14F-4D97-AF65-F5344CB8AC3E}">
        <p14:creationId xmlns:p14="http://schemas.microsoft.com/office/powerpoint/2010/main" val="740069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94875-DAA3-4174-B8BD-018A4409AA40}"/>
              </a:ext>
            </a:extLst>
          </p:cNvPr>
          <p:cNvSpPr>
            <a:spLocks noGrp="1"/>
          </p:cNvSpPr>
          <p:nvPr>
            <p:ph type="title"/>
          </p:nvPr>
        </p:nvSpPr>
        <p:spPr/>
        <p:txBody>
          <a:bodyPr/>
          <a:lstStyle/>
          <a:p>
            <a:r>
              <a:rPr lang="en-GB"/>
              <a:t>Demo</a:t>
            </a:r>
          </a:p>
        </p:txBody>
      </p:sp>
      <p:sp>
        <p:nvSpPr>
          <p:cNvPr id="3" name="Content Placeholder 2">
            <a:extLst>
              <a:ext uri="{FF2B5EF4-FFF2-40B4-BE49-F238E27FC236}">
                <a16:creationId xmlns:a16="http://schemas.microsoft.com/office/drawing/2014/main" id="{317CC446-4B1C-4602-9A22-6A0EFF037176}"/>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549337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6C4A9-16E4-4208-A0E6-1B058DCED258}"/>
              </a:ext>
            </a:extLst>
          </p:cNvPr>
          <p:cNvSpPr>
            <a:spLocks noGrp="1"/>
          </p:cNvSpPr>
          <p:nvPr>
            <p:ph type="title"/>
          </p:nvPr>
        </p:nvSpPr>
        <p:spPr/>
        <p:txBody>
          <a:bodyPr/>
          <a:lstStyle/>
          <a:p>
            <a:r>
              <a:rPr lang="en-GB" dirty="0"/>
              <a:t>Summary</a:t>
            </a:r>
          </a:p>
        </p:txBody>
      </p:sp>
      <p:sp>
        <p:nvSpPr>
          <p:cNvPr id="3" name="Text Placeholder 2">
            <a:extLst>
              <a:ext uri="{FF2B5EF4-FFF2-40B4-BE49-F238E27FC236}">
                <a16:creationId xmlns:a16="http://schemas.microsoft.com/office/drawing/2014/main" id="{24E5B910-1068-466E-9202-DCF2EBF5E2CC}"/>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1034557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rrow: Right 24">
            <a:extLst>
              <a:ext uri="{FF2B5EF4-FFF2-40B4-BE49-F238E27FC236}">
                <a16:creationId xmlns:a16="http://schemas.microsoft.com/office/drawing/2014/main" id="{641F24FD-5488-4BB5-8101-1912E3A3F2C4}"/>
              </a:ext>
            </a:extLst>
          </p:cNvPr>
          <p:cNvSpPr/>
          <p:nvPr/>
        </p:nvSpPr>
        <p:spPr>
          <a:xfrm>
            <a:off x="828261" y="4048540"/>
            <a:ext cx="3302421" cy="1186070"/>
          </a:xfrm>
          <a:prstGeom prst="rightArrow">
            <a:avLst>
              <a:gd name="adj1" fmla="val 50000"/>
              <a:gd name="adj2" fmla="val 31006"/>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5D0493B-D67F-429F-BB57-E7A0D701C270}"/>
              </a:ext>
            </a:extLst>
          </p:cNvPr>
          <p:cNvSpPr/>
          <p:nvPr/>
        </p:nvSpPr>
        <p:spPr>
          <a:xfrm>
            <a:off x="2253373" y="1802802"/>
            <a:ext cx="960783" cy="6758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t>Input Files</a:t>
            </a:r>
          </a:p>
        </p:txBody>
      </p:sp>
      <p:sp>
        <p:nvSpPr>
          <p:cNvPr id="5" name="Arrow: Right 4">
            <a:extLst>
              <a:ext uri="{FF2B5EF4-FFF2-40B4-BE49-F238E27FC236}">
                <a16:creationId xmlns:a16="http://schemas.microsoft.com/office/drawing/2014/main" id="{3E93A044-B6F8-48CC-BAAE-A6D6DA687176}"/>
              </a:ext>
            </a:extLst>
          </p:cNvPr>
          <p:cNvSpPr/>
          <p:nvPr/>
        </p:nvSpPr>
        <p:spPr>
          <a:xfrm rot="2700000">
            <a:off x="974540" y="920838"/>
            <a:ext cx="1457739" cy="675861"/>
          </a:xfrm>
          <a:prstGeom prst="rightArrow">
            <a:avLst>
              <a:gd name="adj1" fmla="val 50000"/>
              <a:gd name="adj2" fmla="val 3682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t>Suppliers</a:t>
            </a:r>
            <a:endParaRPr lang="en-GB"/>
          </a:p>
        </p:txBody>
      </p:sp>
      <p:sp>
        <p:nvSpPr>
          <p:cNvPr id="6" name="Arrow: Right 5">
            <a:extLst>
              <a:ext uri="{FF2B5EF4-FFF2-40B4-BE49-F238E27FC236}">
                <a16:creationId xmlns:a16="http://schemas.microsoft.com/office/drawing/2014/main" id="{167BA17A-15D5-43AE-AA6D-97213BC03C70}"/>
              </a:ext>
            </a:extLst>
          </p:cNvPr>
          <p:cNvSpPr/>
          <p:nvPr/>
        </p:nvSpPr>
        <p:spPr>
          <a:xfrm rot="19800000">
            <a:off x="122367" y="2727913"/>
            <a:ext cx="2252078" cy="675861"/>
          </a:xfrm>
          <a:prstGeom prst="rightArrow">
            <a:avLst>
              <a:gd name="adj1" fmla="val 50000"/>
              <a:gd name="adj2" fmla="val 3386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Ecosystem Participants</a:t>
            </a:r>
          </a:p>
        </p:txBody>
      </p:sp>
      <p:sp>
        <p:nvSpPr>
          <p:cNvPr id="16" name="Right Brace 15">
            <a:extLst>
              <a:ext uri="{FF2B5EF4-FFF2-40B4-BE49-F238E27FC236}">
                <a16:creationId xmlns:a16="http://schemas.microsoft.com/office/drawing/2014/main" id="{AF5BBA86-FB53-44CA-A998-7FC2477B7F52}"/>
              </a:ext>
            </a:extLst>
          </p:cNvPr>
          <p:cNvSpPr/>
          <p:nvPr/>
        </p:nvSpPr>
        <p:spPr>
          <a:xfrm>
            <a:off x="3880566" y="954157"/>
            <a:ext cx="725792" cy="4797286"/>
          </a:xfrm>
          <a:prstGeom prst="rightBrace">
            <a:avLst>
              <a:gd name="adj1" fmla="val 44851"/>
              <a:gd name="adj2" fmla="val 50000"/>
            </a:avLst>
          </a:prstGeom>
          <a:ln w="28575">
            <a:gradFill>
              <a:gsLst>
                <a:gs pos="0">
                  <a:schemeClr val="accent1"/>
                </a:gs>
                <a:gs pos="100000">
                  <a:schemeClr val="accent6"/>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20" name="Picture 19">
            <a:extLst>
              <a:ext uri="{FF2B5EF4-FFF2-40B4-BE49-F238E27FC236}">
                <a16:creationId xmlns:a16="http://schemas.microsoft.com/office/drawing/2014/main" id="{68B56995-EAB1-4EED-9B86-F7F6F46B52C0}"/>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948562" y="4447062"/>
            <a:ext cx="389024" cy="389024"/>
          </a:xfrm>
          <a:prstGeom prst="rect">
            <a:avLst/>
          </a:prstGeom>
        </p:spPr>
      </p:pic>
      <p:pic>
        <p:nvPicPr>
          <p:cNvPr id="21" name="Picture 20">
            <a:extLst>
              <a:ext uri="{FF2B5EF4-FFF2-40B4-BE49-F238E27FC236}">
                <a16:creationId xmlns:a16="http://schemas.microsoft.com/office/drawing/2014/main" id="{02AA4742-19F3-4C20-9F7F-FEAEF84C50C0}"/>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431451" y="4447062"/>
            <a:ext cx="389024" cy="389024"/>
          </a:xfrm>
          <a:prstGeom prst="rect">
            <a:avLst/>
          </a:prstGeom>
        </p:spPr>
      </p:pic>
      <p:sp>
        <p:nvSpPr>
          <p:cNvPr id="22" name="Oval 21">
            <a:extLst>
              <a:ext uri="{FF2B5EF4-FFF2-40B4-BE49-F238E27FC236}">
                <a16:creationId xmlns:a16="http://schemas.microsoft.com/office/drawing/2014/main" id="{336F6764-9BC9-4C46-B1AF-C1677E58A342}"/>
              </a:ext>
            </a:extLst>
          </p:cNvPr>
          <p:cNvSpPr/>
          <p:nvPr/>
        </p:nvSpPr>
        <p:spPr>
          <a:xfrm>
            <a:off x="1948998" y="4644887"/>
            <a:ext cx="111006" cy="11100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2F4355CA-A131-44FE-A583-3551ED538AD8}"/>
              </a:ext>
            </a:extLst>
          </p:cNvPr>
          <p:cNvSpPr/>
          <p:nvPr/>
        </p:nvSpPr>
        <p:spPr>
          <a:xfrm>
            <a:off x="2133024" y="4641574"/>
            <a:ext cx="111006" cy="11100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1EEF2BF-9D7F-47F4-81F5-5B8621256F0C}"/>
              </a:ext>
            </a:extLst>
          </p:cNvPr>
          <p:cNvSpPr/>
          <p:nvPr/>
        </p:nvSpPr>
        <p:spPr>
          <a:xfrm>
            <a:off x="2314020" y="4641574"/>
            <a:ext cx="111006" cy="11100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819065FF-B975-4BF7-82A8-DFC98CF94DF9}"/>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2542694" y="4447062"/>
            <a:ext cx="389024" cy="389024"/>
          </a:xfrm>
          <a:prstGeom prst="rect">
            <a:avLst/>
          </a:prstGeom>
        </p:spPr>
      </p:pic>
      <p:sp>
        <p:nvSpPr>
          <p:cNvPr id="27" name="TextBox 26">
            <a:extLst>
              <a:ext uri="{FF2B5EF4-FFF2-40B4-BE49-F238E27FC236}">
                <a16:creationId xmlns:a16="http://schemas.microsoft.com/office/drawing/2014/main" id="{4E48F1D5-8353-45D0-9097-C1E5F97DE5B9}"/>
              </a:ext>
            </a:extLst>
          </p:cNvPr>
          <p:cNvSpPr txBox="1"/>
          <p:nvPr/>
        </p:nvSpPr>
        <p:spPr>
          <a:xfrm>
            <a:off x="3054626" y="4447062"/>
            <a:ext cx="858921" cy="369332"/>
          </a:xfrm>
          <a:prstGeom prst="rect">
            <a:avLst/>
          </a:prstGeom>
          <a:noFill/>
        </p:spPr>
        <p:txBody>
          <a:bodyPr wrap="square" rtlCol="0">
            <a:spAutoFit/>
          </a:bodyPr>
          <a:lstStyle/>
          <a:p>
            <a:r>
              <a:rPr lang="en-GB">
                <a:solidFill>
                  <a:schemeClr val="bg1"/>
                </a:solidFill>
              </a:rPr>
              <a:t>Stream</a:t>
            </a:r>
          </a:p>
        </p:txBody>
      </p:sp>
      <p:sp>
        <p:nvSpPr>
          <p:cNvPr id="28" name="Rectangle 27">
            <a:extLst>
              <a:ext uri="{FF2B5EF4-FFF2-40B4-BE49-F238E27FC236}">
                <a16:creationId xmlns:a16="http://schemas.microsoft.com/office/drawing/2014/main" id="{20506BEB-9988-43F8-A8AC-421B3E8BEBA0}"/>
              </a:ext>
            </a:extLst>
          </p:cNvPr>
          <p:cNvSpPr/>
          <p:nvPr/>
        </p:nvSpPr>
        <p:spPr>
          <a:xfrm>
            <a:off x="4929447" y="747301"/>
            <a:ext cx="7007629" cy="4797287"/>
          </a:xfrm>
          <a:prstGeom prst="rect">
            <a:avLst/>
          </a:prstGeom>
          <a:gradFill>
            <a:gsLst>
              <a:gs pos="0">
                <a:schemeClr val="accent1">
                  <a:alpha val="50000"/>
                </a:schemeClr>
              </a:gs>
              <a:gs pos="100000">
                <a:schemeClr val="accent6">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a:t>Unified Cloud Data Environment</a:t>
            </a:r>
          </a:p>
        </p:txBody>
      </p:sp>
      <p:grpSp>
        <p:nvGrpSpPr>
          <p:cNvPr id="32" name="Group 31">
            <a:extLst>
              <a:ext uri="{FF2B5EF4-FFF2-40B4-BE49-F238E27FC236}">
                <a16:creationId xmlns:a16="http://schemas.microsoft.com/office/drawing/2014/main" id="{C7FD0C74-52CF-4793-83BB-F7747540EFD8}"/>
              </a:ext>
            </a:extLst>
          </p:cNvPr>
          <p:cNvGrpSpPr/>
          <p:nvPr/>
        </p:nvGrpSpPr>
        <p:grpSpPr>
          <a:xfrm>
            <a:off x="3355099" y="1601270"/>
            <a:ext cx="842455" cy="1165261"/>
            <a:chOff x="3115055" y="2299252"/>
            <a:chExt cx="842455" cy="1165261"/>
          </a:xfrm>
        </p:grpSpPr>
        <p:pic>
          <p:nvPicPr>
            <p:cNvPr id="33" name="Picture 32" descr="A close up of a sign&#10;&#10;Description generated with very high confidence">
              <a:extLst>
                <a:ext uri="{FF2B5EF4-FFF2-40B4-BE49-F238E27FC236}">
                  <a16:creationId xmlns:a16="http://schemas.microsoft.com/office/drawing/2014/main" id="{A553E828-8C18-49A1-85A9-D5608A39F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055" y="2299252"/>
              <a:ext cx="313945" cy="313945"/>
            </a:xfrm>
            <a:prstGeom prst="rect">
              <a:avLst/>
            </a:prstGeom>
          </p:spPr>
        </p:pic>
        <p:pic>
          <p:nvPicPr>
            <p:cNvPr id="34" name="Picture 33">
              <a:extLst>
                <a:ext uri="{FF2B5EF4-FFF2-40B4-BE49-F238E27FC236}">
                  <a16:creationId xmlns:a16="http://schemas.microsoft.com/office/drawing/2014/main" id="{20025C32-8E2C-49CA-B72D-0056B2B13F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5800" y="3151313"/>
              <a:ext cx="313200" cy="313200"/>
            </a:xfrm>
            <a:prstGeom prst="rect">
              <a:avLst/>
            </a:prstGeom>
          </p:spPr>
        </p:pic>
        <p:pic>
          <p:nvPicPr>
            <p:cNvPr id="35" name="Picture 34" descr="A close up of a sign&#10;&#10;Description generated with very high confidence">
              <a:extLst>
                <a:ext uri="{FF2B5EF4-FFF2-40B4-BE49-F238E27FC236}">
                  <a16:creationId xmlns:a16="http://schemas.microsoft.com/office/drawing/2014/main" id="{F83C65F4-555D-454F-BAA3-5095D802A5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5800" y="2725655"/>
              <a:ext cx="313200" cy="313200"/>
            </a:xfrm>
            <a:prstGeom prst="rect">
              <a:avLst/>
            </a:prstGeom>
          </p:spPr>
        </p:pic>
        <p:sp>
          <p:nvSpPr>
            <p:cNvPr id="36" name="TextBox 35">
              <a:extLst>
                <a:ext uri="{FF2B5EF4-FFF2-40B4-BE49-F238E27FC236}">
                  <a16:creationId xmlns:a16="http://schemas.microsoft.com/office/drawing/2014/main" id="{31A9ACC0-B821-479E-9534-F38216C9AF54}"/>
                </a:ext>
              </a:extLst>
            </p:cNvPr>
            <p:cNvSpPr txBox="1"/>
            <p:nvPr/>
          </p:nvSpPr>
          <p:spPr>
            <a:xfrm>
              <a:off x="3429000" y="2326586"/>
              <a:ext cx="476412" cy="261610"/>
            </a:xfrm>
            <a:prstGeom prst="rect">
              <a:avLst/>
            </a:prstGeom>
            <a:noFill/>
          </p:spPr>
          <p:txBody>
            <a:bodyPr wrap="none" rtlCol="0">
              <a:spAutoFit/>
            </a:bodyPr>
            <a:lstStyle/>
            <a:p>
              <a:r>
                <a:rPr lang="en-GB" sz="1050"/>
                <a:t>Excel</a:t>
              </a:r>
            </a:p>
          </p:txBody>
        </p:sp>
        <p:sp>
          <p:nvSpPr>
            <p:cNvPr id="37" name="TextBox 36">
              <a:extLst>
                <a:ext uri="{FF2B5EF4-FFF2-40B4-BE49-F238E27FC236}">
                  <a16:creationId xmlns:a16="http://schemas.microsoft.com/office/drawing/2014/main" id="{36DAD069-A735-4A92-A2E8-5CF304836E6B}"/>
                </a:ext>
              </a:extLst>
            </p:cNvPr>
            <p:cNvSpPr txBox="1"/>
            <p:nvPr/>
          </p:nvSpPr>
          <p:spPr>
            <a:xfrm>
              <a:off x="3453846" y="2742796"/>
              <a:ext cx="426720" cy="253916"/>
            </a:xfrm>
            <a:prstGeom prst="rect">
              <a:avLst/>
            </a:prstGeom>
            <a:noFill/>
          </p:spPr>
          <p:txBody>
            <a:bodyPr wrap="none" rtlCol="0">
              <a:spAutoFit/>
            </a:bodyPr>
            <a:lstStyle/>
            <a:p>
              <a:r>
                <a:rPr lang="en-GB" sz="1050"/>
                <a:t>XML</a:t>
              </a:r>
            </a:p>
          </p:txBody>
        </p:sp>
        <p:sp>
          <p:nvSpPr>
            <p:cNvPr id="38" name="TextBox 37">
              <a:extLst>
                <a:ext uri="{FF2B5EF4-FFF2-40B4-BE49-F238E27FC236}">
                  <a16:creationId xmlns:a16="http://schemas.microsoft.com/office/drawing/2014/main" id="{72BEF553-887B-4ED3-A741-C71C0F8FB052}"/>
                </a:ext>
              </a:extLst>
            </p:cNvPr>
            <p:cNvSpPr txBox="1"/>
            <p:nvPr/>
          </p:nvSpPr>
          <p:spPr>
            <a:xfrm>
              <a:off x="3453846" y="3175084"/>
              <a:ext cx="503664" cy="253916"/>
            </a:xfrm>
            <a:prstGeom prst="rect">
              <a:avLst/>
            </a:prstGeom>
            <a:noFill/>
          </p:spPr>
          <p:txBody>
            <a:bodyPr wrap="none" rtlCol="0">
              <a:spAutoFit/>
            </a:bodyPr>
            <a:lstStyle/>
            <a:p>
              <a:r>
                <a:rPr lang="en-GB" sz="1050"/>
                <a:t>Other</a:t>
              </a:r>
            </a:p>
          </p:txBody>
        </p:sp>
      </p:grpSp>
      <p:sp>
        <p:nvSpPr>
          <p:cNvPr id="29" name="Rectangle 28">
            <a:extLst>
              <a:ext uri="{FF2B5EF4-FFF2-40B4-BE49-F238E27FC236}">
                <a16:creationId xmlns:a16="http://schemas.microsoft.com/office/drawing/2014/main" id="{17EE577B-5672-4F38-9D16-DA22472A6A5A}"/>
              </a:ext>
            </a:extLst>
          </p:cNvPr>
          <p:cNvSpPr/>
          <p:nvPr/>
        </p:nvSpPr>
        <p:spPr>
          <a:xfrm>
            <a:off x="5444350" y="1585175"/>
            <a:ext cx="1346662" cy="33525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a:t>Landing</a:t>
            </a:r>
          </a:p>
        </p:txBody>
      </p:sp>
      <p:pic>
        <p:nvPicPr>
          <p:cNvPr id="8" name="Picture 7" descr="A close up of a sign&#10;&#10;Description generated with very high confidence">
            <a:extLst>
              <a:ext uri="{FF2B5EF4-FFF2-40B4-BE49-F238E27FC236}">
                <a16:creationId xmlns:a16="http://schemas.microsoft.com/office/drawing/2014/main" id="{DAFC7096-20E8-4D3F-BC87-21178E773616}"/>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639914" y="2051520"/>
            <a:ext cx="313945" cy="313945"/>
          </a:xfrm>
          <a:prstGeom prst="rect">
            <a:avLst/>
          </a:prstGeom>
        </p:spPr>
      </p:pic>
      <p:pic>
        <p:nvPicPr>
          <p:cNvPr id="10" name="Picture 9">
            <a:extLst>
              <a:ext uri="{FF2B5EF4-FFF2-40B4-BE49-F238E27FC236}">
                <a16:creationId xmlns:a16="http://schemas.microsoft.com/office/drawing/2014/main" id="{75978FBC-59F0-4FC7-B182-E885C34FC12C}"/>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640659" y="2903581"/>
            <a:ext cx="313200" cy="313200"/>
          </a:xfrm>
          <a:prstGeom prst="rect">
            <a:avLst/>
          </a:prstGeom>
        </p:spPr>
      </p:pic>
      <p:pic>
        <p:nvPicPr>
          <p:cNvPr id="12" name="Picture 11" descr="A close up of a sign&#10;&#10;Description generated with very high confidence">
            <a:extLst>
              <a:ext uri="{FF2B5EF4-FFF2-40B4-BE49-F238E27FC236}">
                <a16:creationId xmlns:a16="http://schemas.microsoft.com/office/drawing/2014/main" id="{6A2ADD27-2303-4DFD-9370-B3935B4DA932}"/>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5640659" y="2477923"/>
            <a:ext cx="313200" cy="313200"/>
          </a:xfrm>
          <a:prstGeom prst="rect">
            <a:avLst/>
          </a:prstGeom>
        </p:spPr>
      </p:pic>
      <p:sp>
        <p:nvSpPr>
          <p:cNvPr id="13" name="TextBox 12">
            <a:extLst>
              <a:ext uri="{FF2B5EF4-FFF2-40B4-BE49-F238E27FC236}">
                <a16:creationId xmlns:a16="http://schemas.microsoft.com/office/drawing/2014/main" id="{508953ED-6757-42EE-8C9E-EFEDDBCBA73C}"/>
              </a:ext>
            </a:extLst>
          </p:cNvPr>
          <p:cNvSpPr txBox="1"/>
          <p:nvPr/>
        </p:nvSpPr>
        <p:spPr>
          <a:xfrm>
            <a:off x="5953859" y="2078854"/>
            <a:ext cx="476412" cy="261610"/>
          </a:xfrm>
          <a:prstGeom prst="rect">
            <a:avLst/>
          </a:prstGeom>
          <a:noFill/>
        </p:spPr>
        <p:txBody>
          <a:bodyPr wrap="none" rtlCol="0">
            <a:spAutoFit/>
          </a:bodyPr>
          <a:lstStyle/>
          <a:p>
            <a:r>
              <a:rPr lang="en-GB" sz="1050">
                <a:solidFill>
                  <a:schemeClr val="bg1"/>
                </a:solidFill>
              </a:rPr>
              <a:t>Excel</a:t>
            </a:r>
          </a:p>
        </p:txBody>
      </p:sp>
      <p:sp>
        <p:nvSpPr>
          <p:cNvPr id="14" name="TextBox 13">
            <a:extLst>
              <a:ext uri="{FF2B5EF4-FFF2-40B4-BE49-F238E27FC236}">
                <a16:creationId xmlns:a16="http://schemas.microsoft.com/office/drawing/2014/main" id="{CF4147AF-1185-48B1-A83E-8446C102DC37}"/>
              </a:ext>
            </a:extLst>
          </p:cNvPr>
          <p:cNvSpPr txBox="1"/>
          <p:nvPr/>
        </p:nvSpPr>
        <p:spPr>
          <a:xfrm>
            <a:off x="5978705" y="2495064"/>
            <a:ext cx="426720" cy="253916"/>
          </a:xfrm>
          <a:prstGeom prst="rect">
            <a:avLst/>
          </a:prstGeom>
          <a:noFill/>
        </p:spPr>
        <p:txBody>
          <a:bodyPr wrap="none" rtlCol="0">
            <a:spAutoFit/>
          </a:bodyPr>
          <a:lstStyle/>
          <a:p>
            <a:r>
              <a:rPr lang="en-GB" sz="1050">
                <a:solidFill>
                  <a:schemeClr val="bg1"/>
                </a:solidFill>
              </a:rPr>
              <a:t>XML</a:t>
            </a:r>
          </a:p>
        </p:txBody>
      </p:sp>
      <p:sp>
        <p:nvSpPr>
          <p:cNvPr id="15" name="TextBox 14">
            <a:extLst>
              <a:ext uri="{FF2B5EF4-FFF2-40B4-BE49-F238E27FC236}">
                <a16:creationId xmlns:a16="http://schemas.microsoft.com/office/drawing/2014/main" id="{2B741982-809F-4EA0-8C44-1702E783C4C8}"/>
              </a:ext>
            </a:extLst>
          </p:cNvPr>
          <p:cNvSpPr txBox="1"/>
          <p:nvPr/>
        </p:nvSpPr>
        <p:spPr>
          <a:xfrm>
            <a:off x="5978705" y="2927352"/>
            <a:ext cx="503664" cy="253916"/>
          </a:xfrm>
          <a:prstGeom prst="rect">
            <a:avLst/>
          </a:prstGeom>
          <a:noFill/>
        </p:spPr>
        <p:txBody>
          <a:bodyPr wrap="none" rtlCol="0">
            <a:spAutoFit/>
          </a:bodyPr>
          <a:lstStyle/>
          <a:p>
            <a:r>
              <a:rPr lang="en-GB" sz="1050">
                <a:solidFill>
                  <a:schemeClr val="bg1"/>
                </a:solidFill>
              </a:rPr>
              <a:t>Other</a:t>
            </a:r>
          </a:p>
        </p:txBody>
      </p:sp>
      <p:sp>
        <p:nvSpPr>
          <p:cNvPr id="39" name="TextBox 38">
            <a:extLst>
              <a:ext uri="{FF2B5EF4-FFF2-40B4-BE49-F238E27FC236}">
                <a16:creationId xmlns:a16="http://schemas.microsoft.com/office/drawing/2014/main" id="{73F4D932-DCC6-45A1-BF93-250EC2B6E4D5}"/>
              </a:ext>
            </a:extLst>
          </p:cNvPr>
          <p:cNvSpPr txBox="1"/>
          <p:nvPr/>
        </p:nvSpPr>
        <p:spPr>
          <a:xfrm>
            <a:off x="5596526" y="3555879"/>
            <a:ext cx="972619" cy="1200329"/>
          </a:xfrm>
          <a:prstGeom prst="rect">
            <a:avLst/>
          </a:prstGeom>
          <a:noFill/>
        </p:spPr>
        <p:txBody>
          <a:bodyPr wrap="square" rtlCol="0">
            <a:spAutoFit/>
          </a:bodyPr>
          <a:lstStyle/>
          <a:p>
            <a:r>
              <a:rPr lang="en-GB" sz="1200" dirty="0">
                <a:solidFill>
                  <a:schemeClr val="bg1"/>
                </a:solidFill>
              </a:rPr>
              <a:t>A true copy of the input data, used to trace linage and rebuild data </a:t>
            </a:r>
          </a:p>
        </p:txBody>
      </p:sp>
      <p:pic>
        <p:nvPicPr>
          <p:cNvPr id="51" name="Picture 50" descr="A close up of a sign&#10;&#10;Description generated with high confidence">
            <a:extLst>
              <a:ext uri="{FF2B5EF4-FFF2-40B4-BE49-F238E27FC236}">
                <a16:creationId xmlns:a16="http://schemas.microsoft.com/office/drawing/2014/main" id="{CC8A82BE-8B5C-489F-BEBE-6B8790EE30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5494" y="3065843"/>
            <a:ext cx="780290" cy="780290"/>
          </a:xfrm>
          <a:prstGeom prst="rect">
            <a:avLst/>
          </a:prstGeom>
        </p:spPr>
      </p:pic>
      <p:grpSp>
        <p:nvGrpSpPr>
          <p:cNvPr id="74" name="Group 73">
            <a:extLst>
              <a:ext uri="{FF2B5EF4-FFF2-40B4-BE49-F238E27FC236}">
                <a16:creationId xmlns:a16="http://schemas.microsoft.com/office/drawing/2014/main" id="{3D2A54D5-7AF4-4C34-A8B5-1173DB2F7B00}"/>
              </a:ext>
            </a:extLst>
          </p:cNvPr>
          <p:cNvGrpSpPr/>
          <p:nvPr/>
        </p:nvGrpSpPr>
        <p:grpSpPr>
          <a:xfrm>
            <a:off x="7759930" y="1585175"/>
            <a:ext cx="1346662" cy="1805610"/>
            <a:chOff x="7759930" y="1623391"/>
            <a:chExt cx="1346662" cy="1805610"/>
          </a:xfrm>
        </p:grpSpPr>
        <p:sp>
          <p:nvSpPr>
            <p:cNvPr id="42" name="Rectangle 41">
              <a:extLst>
                <a:ext uri="{FF2B5EF4-FFF2-40B4-BE49-F238E27FC236}">
                  <a16:creationId xmlns:a16="http://schemas.microsoft.com/office/drawing/2014/main" id="{B8695F74-B2D0-441D-BE56-92B65401797D}"/>
                </a:ext>
              </a:extLst>
            </p:cNvPr>
            <p:cNvSpPr/>
            <p:nvPr/>
          </p:nvSpPr>
          <p:spPr>
            <a:xfrm>
              <a:off x="7759930" y="1623391"/>
              <a:ext cx="1346662" cy="18056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a:t>Staging</a:t>
              </a:r>
            </a:p>
          </p:txBody>
        </p:sp>
        <p:sp>
          <p:nvSpPr>
            <p:cNvPr id="49" name="TextBox 48">
              <a:extLst>
                <a:ext uri="{FF2B5EF4-FFF2-40B4-BE49-F238E27FC236}">
                  <a16:creationId xmlns:a16="http://schemas.microsoft.com/office/drawing/2014/main" id="{21057FA9-3800-4E69-B237-F30B89CB84A5}"/>
                </a:ext>
              </a:extLst>
            </p:cNvPr>
            <p:cNvSpPr txBox="1"/>
            <p:nvPr/>
          </p:nvSpPr>
          <p:spPr>
            <a:xfrm>
              <a:off x="7888778" y="2441745"/>
              <a:ext cx="1217814" cy="830997"/>
            </a:xfrm>
            <a:prstGeom prst="rect">
              <a:avLst/>
            </a:prstGeom>
            <a:noFill/>
            <a:ln>
              <a:noFill/>
            </a:ln>
          </p:spPr>
          <p:txBody>
            <a:bodyPr wrap="square" rtlCol="0">
              <a:spAutoFit/>
            </a:bodyPr>
            <a:lstStyle/>
            <a:p>
              <a:r>
                <a:rPr lang="en-GB" sz="1200">
                  <a:solidFill>
                    <a:schemeClr val="bg1"/>
                  </a:solidFill>
                </a:rPr>
                <a:t>Validated once and for all, optimised for processing</a:t>
              </a:r>
            </a:p>
          </p:txBody>
        </p:sp>
        <p:pic>
          <p:nvPicPr>
            <p:cNvPr id="52" name="Picture 51">
              <a:extLst>
                <a:ext uri="{FF2B5EF4-FFF2-40B4-BE49-F238E27FC236}">
                  <a16:creationId xmlns:a16="http://schemas.microsoft.com/office/drawing/2014/main" id="{CCE4373C-DC27-4698-8E92-6D8E87BD5D2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5000" y1="62205" x2="35000" y2="62205"/>
                          <a14:foregroundMark x1="50625" y1="63780" x2="50625" y2="63780"/>
                          <a14:foregroundMark x1="71875" y1="40157" x2="71875" y2="40157"/>
                          <a14:foregroundMark x1="77500" y1="56693" x2="77500" y2="56693"/>
                          <a14:foregroundMark x1="57500" y1="39370" x2="57500" y2="39370"/>
                          <a14:foregroundMark x1="43750" y1="40945" x2="43750" y2="40945"/>
                          <a14:foregroundMark x1="59375" y1="25984" x2="59375" y2="25984"/>
                          <a14:foregroundMark x1="36875" y1="25984" x2="36875" y2="25984"/>
                          <a14:foregroundMark x1="35000" y1="40157" x2="35000" y2="40157"/>
                          <a14:foregroundMark x1="47500" y1="25984" x2="47500" y2="25984"/>
                          <a14:backgroundMark x1="41875" y1="32283" x2="41875" y2="32283"/>
                        </a14:backgroundRemoval>
                      </a14:imgEffect>
                    </a14:imgLayer>
                  </a14:imgProps>
                </a:ext>
              </a:extLst>
            </a:blip>
            <a:stretch>
              <a:fillRect/>
            </a:stretch>
          </p:blipFill>
          <p:spPr>
            <a:xfrm>
              <a:off x="7954579" y="2053567"/>
              <a:ext cx="394583" cy="313200"/>
            </a:xfrm>
            <a:prstGeom prst="rect">
              <a:avLst/>
            </a:prstGeom>
            <a:ln>
              <a:noFill/>
            </a:ln>
          </p:spPr>
        </p:pic>
        <p:sp>
          <p:nvSpPr>
            <p:cNvPr id="53" name="TextBox 52">
              <a:extLst>
                <a:ext uri="{FF2B5EF4-FFF2-40B4-BE49-F238E27FC236}">
                  <a16:creationId xmlns:a16="http://schemas.microsoft.com/office/drawing/2014/main" id="{94B5CE0F-1ADF-4031-ADF6-CA22F2AF945D}"/>
                </a:ext>
              </a:extLst>
            </p:cNvPr>
            <p:cNvSpPr txBox="1"/>
            <p:nvPr/>
          </p:nvSpPr>
          <p:spPr>
            <a:xfrm>
              <a:off x="8353093" y="2117070"/>
              <a:ext cx="638316" cy="261610"/>
            </a:xfrm>
            <a:prstGeom prst="rect">
              <a:avLst/>
            </a:prstGeom>
            <a:noFill/>
            <a:ln>
              <a:noFill/>
            </a:ln>
          </p:spPr>
          <p:txBody>
            <a:bodyPr wrap="none" rtlCol="0">
              <a:spAutoFit/>
            </a:bodyPr>
            <a:lstStyle/>
            <a:p>
              <a:r>
                <a:rPr lang="en-GB" sz="1100" dirty="0">
                  <a:solidFill>
                    <a:schemeClr val="bg1"/>
                  </a:solidFill>
                </a:rPr>
                <a:t>Parquet</a:t>
              </a:r>
            </a:p>
          </p:txBody>
        </p:sp>
      </p:grpSp>
      <p:cxnSp>
        <p:nvCxnSpPr>
          <p:cNvPr id="56" name="Straight Arrow Connector 55">
            <a:extLst>
              <a:ext uri="{FF2B5EF4-FFF2-40B4-BE49-F238E27FC236}">
                <a16:creationId xmlns:a16="http://schemas.microsoft.com/office/drawing/2014/main" id="{4846904E-70FA-4B07-A61D-332D93D49646}"/>
              </a:ext>
            </a:extLst>
          </p:cNvPr>
          <p:cNvCxnSpPr>
            <a:cxnSpLocks/>
          </p:cNvCxnSpPr>
          <p:nvPr/>
        </p:nvCxnSpPr>
        <p:spPr>
          <a:xfrm flipV="1">
            <a:off x="6867490" y="3119629"/>
            <a:ext cx="173062" cy="233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846CCD2-2A35-459C-B7F8-112B9C94484A}"/>
              </a:ext>
            </a:extLst>
          </p:cNvPr>
          <p:cNvCxnSpPr>
            <a:cxnSpLocks/>
          </p:cNvCxnSpPr>
          <p:nvPr/>
        </p:nvCxnSpPr>
        <p:spPr>
          <a:xfrm flipV="1">
            <a:off x="7433791" y="2210167"/>
            <a:ext cx="235214" cy="291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48A6110-5C0F-44E2-AD7F-D736799E1D8E}"/>
              </a:ext>
            </a:extLst>
          </p:cNvPr>
          <p:cNvCxnSpPr>
            <a:cxnSpLocks/>
          </p:cNvCxnSpPr>
          <p:nvPr/>
        </p:nvCxnSpPr>
        <p:spPr>
          <a:xfrm>
            <a:off x="9191533" y="2239507"/>
            <a:ext cx="191936" cy="248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30AA6630-6F79-4747-A1A0-B2962A03C9C6}"/>
              </a:ext>
            </a:extLst>
          </p:cNvPr>
          <p:cNvGrpSpPr/>
          <p:nvPr/>
        </p:nvGrpSpPr>
        <p:grpSpPr>
          <a:xfrm>
            <a:off x="10098157" y="1585175"/>
            <a:ext cx="1346662" cy="1805610"/>
            <a:chOff x="7759930" y="1623391"/>
            <a:chExt cx="1346662" cy="1805610"/>
          </a:xfrm>
        </p:grpSpPr>
        <p:sp>
          <p:nvSpPr>
            <p:cNvPr id="81" name="Rectangle 80">
              <a:extLst>
                <a:ext uri="{FF2B5EF4-FFF2-40B4-BE49-F238E27FC236}">
                  <a16:creationId xmlns:a16="http://schemas.microsoft.com/office/drawing/2014/main" id="{80C62D87-AFA7-4274-AA55-EA3CA340627B}"/>
                </a:ext>
              </a:extLst>
            </p:cNvPr>
            <p:cNvSpPr/>
            <p:nvPr/>
          </p:nvSpPr>
          <p:spPr>
            <a:xfrm>
              <a:off x="7759930" y="1623391"/>
              <a:ext cx="1346662" cy="18056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a:t>Enriched</a:t>
              </a:r>
            </a:p>
          </p:txBody>
        </p:sp>
        <p:sp>
          <p:nvSpPr>
            <p:cNvPr id="82" name="TextBox 81">
              <a:extLst>
                <a:ext uri="{FF2B5EF4-FFF2-40B4-BE49-F238E27FC236}">
                  <a16:creationId xmlns:a16="http://schemas.microsoft.com/office/drawing/2014/main" id="{467BDDE4-FF7C-4978-8043-F19928017BDC}"/>
                </a:ext>
              </a:extLst>
            </p:cNvPr>
            <p:cNvSpPr txBox="1"/>
            <p:nvPr/>
          </p:nvSpPr>
          <p:spPr>
            <a:xfrm>
              <a:off x="7888778" y="2441745"/>
              <a:ext cx="1217814" cy="830997"/>
            </a:xfrm>
            <a:prstGeom prst="rect">
              <a:avLst/>
            </a:prstGeom>
            <a:noFill/>
            <a:ln>
              <a:noFill/>
            </a:ln>
          </p:spPr>
          <p:txBody>
            <a:bodyPr wrap="square" rtlCol="0">
              <a:spAutoFit/>
            </a:bodyPr>
            <a:lstStyle/>
            <a:p>
              <a:r>
                <a:rPr lang="en-GB" sz="1200">
                  <a:solidFill>
                    <a:schemeClr val="bg1"/>
                  </a:solidFill>
                </a:rPr>
                <a:t>Results of machine learning experiments</a:t>
              </a:r>
            </a:p>
          </p:txBody>
        </p:sp>
        <p:pic>
          <p:nvPicPr>
            <p:cNvPr id="83" name="Picture 82">
              <a:extLst>
                <a:ext uri="{FF2B5EF4-FFF2-40B4-BE49-F238E27FC236}">
                  <a16:creationId xmlns:a16="http://schemas.microsoft.com/office/drawing/2014/main" id="{5F8C2EFF-6469-4D23-A583-11E08A8C406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5000" y1="62205" x2="35000" y2="62205"/>
                          <a14:foregroundMark x1="50625" y1="63780" x2="50625" y2="63780"/>
                          <a14:foregroundMark x1="71875" y1="40157" x2="71875" y2="40157"/>
                          <a14:foregroundMark x1="77500" y1="56693" x2="77500" y2="56693"/>
                          <a14:foregroundMark x1="57500" y1="39370" x2="57500" y2="39370"/>
                          <a14:foregroundMark x1="43750" y1="40945" x2="43750" y2="40945"/>
                          <a14:foregroundMark x1="59375" y1="25984" x2="59375" y2="25984"/>
                          <a14:foregroundMark x1="36875" y1="25984" x2="36875" y2="25984"/>
                          <a14:foregroundMark x1="35000" y1="40157" x2="35000" y2="40157"/>
                          <a14:foregroundMark x1="47500" y1="25984" x2="47500" y2="25984"/>
                          <a14:backgroundMark x1="41875" y1="32283" x2="41875" y2="32283"/>
                        </a14:backgroundRemoval>
                      </a14:imgEffect>
                    </a14:imgLayer>
                  </a14:imgProps>
                </a:ext>
              </a:extLst>
            </a:blip>
            <a:stretch>
              <a:fillRect/>
            </a:stretch>
          </p:blipFill>
          <p:spPr>
            <a:xfrm>
              <a:off x="7954579" y="2053567"/>
              <a:ext cx="394583" cy="313200"/>
            </a:xfrm>
            <a:prstGeom prst="rect">
              <a:avLst/>
            </a:prstGeom>
          </p:spPr>
        </p:pic>
        <p:sp>
          <p:nvSpPr>
            <p:cNvPr id="84" name="TextBox 83">
              <a:extLst>
                <a:ext uri="{FF2B5EF4-FFF2-40B4-BE49-F238E27FC236}">
                  <a16:creationId xmlns:a16="http://schemas.microsoft.com/office/drawing/2014/main" id="{C2C2F0A2-2F46-4207-B852-EAF39AE4F95E}"/>
                </a:ext>
              </a:extLst>
            </p:cNvPr>
            <p:cNvSpPr txBox="1"/>
            <p:nvPr/>
          </p:nvSpPr>
          <p:spPr>
            <a:xfrm>
              <a:off x="8353093" y="2117070"/>
              <a:ext cx="638316" cy="261610"/>
            </a:xfrm>
            <a:prstGeom prst="rect">
              <a:avLst/>
            </a:prstGeom>
            <a:noFill/>
            <a:ln>
              <a:noFill/>
            </a:ln>
          </p:spPr>
          <p:txBody>
            <a:bodyPr wrap="none" rtlCol="0">
              <a:spAutoFit/>
            </a:bodyPr>
            <a:lstStyle/>
            <a:p>
              <a:r>
                <a:rPr lang="en-GB" sz="1100">
                  <a:solidFill>
                    <a:schemeClr val="bg1"/>
                  </a:solidFill>
                </a:rPr>
                <a:t>Parquet</a:t>
              </a:r>
            </a:p>
          </p:txBody>
        </p:sp>
      </p:grpSp>
      <p:cxnSp>
        <p:nvCxnSpPr>
          <p:cNvPr id="85" name="Straight Arrow Connector 84">
            <a:extLst>
              <a:ext uri="{FF2B5EF4-FFF2-40B4-BE49-F238E27FC236}">
                <a16:creationId xmlns:a16="http://schemas.microsoft.com/office/drawing/2014/main" id="{10D38DFB-A513-40B4-8738-01276929CCDE}"/>
              </a:ext>
            </a:extLst>
          </p:cNvPr>
          <p:cNvCxnSpPr>
            <a:cxnSpLocks/>
          </p:cNvCxnSpPr>
          <p:nvPr/>
        </p:nvCxnSpPr>
        <p:spPr>
          <a:xfrm flipV="1">
            <a:off x="9821020" y="2210167"/>
            <a:ext cx="235214" cy="291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B7D440D4-FCC2-4070-8A8A-3416AEBD9725}"/>
              </a:ext>
            </a:extLst>
          </p:cNvPr>
          <p:cNvSpPr/>
          <p:nvPr/>
        </p:nvSpPr>
        <p:spPr>
          <a:xfrm>
            <a:off x="7759930" y="3539259"/>
            <a:ext cx="3684889" cy="1398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a:t>Operationalised</a:t>
            </a:r>
          </a:p>
        </p:txBody>
      </p:sp>
      <p:pic>
        <p:nvPicPr>
          <p:cNvPr id="87" name="Picture 86" descr="A close up of a sign&#10;&#10;Description generated with high confidence">
            <a:extLst>
              <a:ext uri="{FF2B5EF4-FFF2-40B4-BE49-F238E27FC236}">
                <a16:creationId xmlns:a16="http://schemas.microsoft.com/office/drawing/2014/main" id="{09C3671C-F636-4267-8EEC-39967423C53C}"/>
              </a:ext>
            </a:extLst>
          </p:cNvPr>
          <p:cNvPicPr>
            <a:picLocks noChangeAspect="1"/>
          </p:cNvPicPr>
          <p:nvPr/>
        </p:nvPicPr>
        <p:blipFill>
          <a:blip r:embed="rId8">
            <a:biLevel thresh="50000"/>
            <a:extLst>
              <a:ext uri="{28A0092B-C50C-407E-A947-70E740481C1C}">
                <a14:useLocalDpi xmlns:a14="http://schemas.microsoft.com/office/drawing/2010/main" val="0"/>
              </a:ext>
            </a:extLst>
          </a:blip>
          <a:stretch>
            <a:fillRect/>
          </a:stretch>
        </p:blipFill>
        <p:spPr>
          <a:xfrm>
            <a:off x="7888778" y="4023970"/>
            <a:ext cx="429078" cy="429078"/>
          </a:xfrm>
          <a:prstGeom prst="rect">
            <a:avLst/>
          </a:prstGeom>
        </p:spPr>
      </p:pic>
      <p:pic>
        <p:nvPicPr>
          <p:cNvPr id="89" name="Picture 88" descr="A close up of a logo&#10;&#10;Description generated with high confidence">
            <a:extLst>
              <a:ext uri="{FF2B5EF4-FFF2-40B4-BE49-F238E27FC236}">
                <a16:creationId xmlns:a16="http://schemas.microsoft.com/office/drawing/2014/main" id="{9761430A-6B5C-4DE6-90DB-853A5279D2B2}"/>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39060" y="4023970"/>
            <a:ext cx="429078" cy="429078"/>
          </a:xfrm>
          <a:prstGeom prst="rect">
            <a:avLst/>
          </a:prstGeom>
        </p:spPr>
      </p:pic>
      <p:sp>
        <p:nvSpPr>
          <p:cNvPr id="90" name="TextBox 89">
            <a:extLst>
              <a:ext uri="{FF2B5EF4-FFF2-40B4-BE49-F238E27FC236}">
                <a16:creationId xmlns:a16="http://schemas.microsoft.com/office/drawing/2014/main" id="{F3E55CD2-178B-4516-B756-ECB112EEC5C2}"/>
              </a:ext>
            </a:extLst>
          </p:cNvPr>
          <p:cNvSpPr txBox="1"/>
          <p:nvPr/>
        </p:nvSpPr>
        <p:spPr>
          <a:xfrm>
            <a:off x="8461625" y="3995485"/>
            <a:ext cx="2375362" cy="646331"/>
          </a:xfrm>
          <a:prstGeom prst="rect">
            <a:avLst/>
          </a:prstGeom>
          <a:noFill/>
        </p:spPr>
        <p:txBody>
          <a:bodyPr wrap="square" rtlCol="0">
            <a:spAutoFit/>
          </a:bodyPr>
          <a:lstStyle/>
          <a:p>
            <a:r>
              <a:rPr lang="en-GB" sz="1200">
                <a:solidFill>
                  <a:schemeClr val="bg1"/>
                </a:solidFill>
              </a:rPr>
              <a:t>Any combination of modern data platform to support visualisations and operational systems </a:t>
            </a:r>
          </a:p>
        </p:txBody>
      </p:sp>
      <p:cxnSp>
        <p:nvCxnSpPr>
          <p:cNvPr id="95" name="Straight Arrow Connector 94">
            <a:extLst>
              <a:ext uri="{FF2B5EF4-FFF2-40B4-BE49-F238E27FC236}">
                <a16:creationId xmlns:a16="http://schemas.microsoft.com/office/drawing/2014/main" id="{C7CAD3A5-A9BE-408A-BD64-3A5AA85AE991}"/>
              </a:ext>
            </a:extLst>
          </p:cNvPr>
          <p:cNvCxnSpPr>
            <a:stCxn id="81" idx="2"/>
          </p:cNvCxnSpPr>
          <p:nvPr/>
        </p:nvCxnSpPr>
        <p:spPr>
          <a:xfrm>
            <a:off x="10771488" y="3390785"/>
            <a:ext cx="0" cy="148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BFF3BE5-7E76-47EA-9298-FCBF6935532B}"/>
              </a:ext>
            </a:extLst>
          </p:cNvPr>
          <p:cNvSpPr txBox="1"/>
          <p:nvPr/>
        </p:nvSpPr>
        <p:spPr>
          <a:xfrm>
            <a:off x="6791220" y="2652424"/>
            <a:ext cx="962251" cy="276999"/>
          </a:xfrm>
          <a:prstGeom prst="rect">
            <a:avLst/>
          </a:prstGeom>
          <a:noFill/>
        </p:spPr>
        <p:txBody>
          <a:bodyPr wrap="none" rtlCol="0">
            <a:spAutoFit/>
          </a:bodyPr>
          <a:lstStyle/>
          <a:p>
            <a:r>
              <a:rPr lang="en-GB" sz="1200" dirty="0"/>
              <a:t>Parquet.NET</a:t>
            </a:r>
          </a:p>
        </p:txBody>
      </p:sp>
      <p:sp>
        <p:nvSpPr>
          <p:cNvPr id="55" name="TextBox 54">
            <a:extLst>
              <a:ext uri="{FF2B5EF4-FFF2-40B4-BE49-F238E27FC236}">
                <a16:creationId xmlns:a16="http://schemas.microsoft.com/office/drawing/2014/main" id="{2FF7FB67-D8A9-4797-9FA3-112888F0BADA}"/>
              </a:ext>
            </a:extLst>
          </p:cNvPr>
          <p:cNvSpPr txBox="1"/>
          <p:nvPr/>
        </p:nvSpPr>
        <p:spPr>
          <a:xfrm>
            <a:off x="9280989" y="2666125"/>
            <a:ext cx="668773" cy="276999"/>
          </a:xfrm>
          <a:prstGeom prst="rect">
            <a:avLst/>
          </a:prstGeom>
          <a:noFill/>
        </p:spPr>
        <p:txBody>
          <a:bodyPr wrap="none" rtlCol="0">
            <a:spAutoFit/>
          </a:bodyPr>
          <a:lstStyle/>
          <a:p>
            <a:r>
              <a:rPr lang="en-GB" sz="1200" dirty="0"/>
              <a:t>ML.NET</a:t>
            </a:r>
          </a:p>
        </p:txBody>
      </p:sp>
    </p:spTree>
    <p:extLst>
      <p:ext uri="{BB962C8B-B14F-4D97-AF65-F5344CB8AC3E}">
        <p14:creationId xmlns:p14="http://schemas.microsoft.com/office/powerpoint/2010/main" val="32772409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00137-D3EA-418A-932E-1B571BDBA47F}"/>
              </a:ext>
            </a:extLst>
          </p:cNvPr>
          <p:cNvSpPr>
            <a:spLocks noGrp="1"/>
          </p:cNvSpPr>
          <p:nvPr>
            <p:ph type="title"/>
          </p:nvPr>
        </p:nvSpPr>
        <p:spPr/>
        <p:txBody>
          <a:bodyPr/>
          <a:lstStyle/>
          <a:p>
            <a:r>
              <a:rPr lang="en-GB" dirty="0"/>
              <a:t>Epilogue: The business of ML</a:t>
            </a:r>
          </a:p>
        </p:txBody>
      </p:sp>
      <p:sp>
        <p:nvSpPr>
          <p:cNvPr id="3" name="Text Placeholder 2">
            <a:extLst>
              <a:ext uri="{FF2B5EF4-FFF2-40B4-BE49-F238E27FC236}">
                <a16:creationId xmlns:a16="http://schemas.microsoft.com/office/drawing/2014/main" id="{DF23EF4C-2927-4FFF-91AF-CDE4A699BA3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324245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BF0A7-DB70-48EE-8CB1-2F69004E7472}"/>
              </a:ext>
            </a:extLst>
          </p:cNvPr>
          <p:cNvSpPr>
            <a:spLocks noGrp="1"/>
          </p:cNvSpPr>
          <p:nvPr>
            <p:ph type="title"/>
          </p:nvPr>
        </p:nvSpPr>
        <p:spPr/>
        <p:txBody>
          <a:bodyPr/>
          <a:lstStyle/>
          <a:p>
            <a:r>
              <a:rPr lang="en-GB" dirty="0"/>
              <a:t>The questions to answer</a:t>
            </a:r>
          </a:p>
        </p:txBody>
      </p:sp>
      <p:sp>
        <p:nvSpPr>
          <p:cNvPr id="3" name="Content Placeholder 2">
            <a:extLst>
              <a:ext uri="{FF2B5EF4-FFF2-40B4-BE49-F238E27FC236}">
                <a16:creationId xmlns:a16="http://schemas.microsoft.com/office/drawing/2014/main" id="{46381DAC-1C29-4359-B495-B988EA42362A}"/>
              </a:ext>
            </a:extLst>
          </p:cNvPr>
          <p:cNvSpPr>
            <a:spLocks noGrp="1"/>
          </p:cNvSpPr>
          <p:nvPr>
            <p:ph idx="1"/>
          </p:nvPr>
        </p:nvSpPr>
        <p:spPr/>
        <p:txBody>
          <a:bodyPr/>
          <a:lstStyle/>
          <a:p>
            <a:r>
              <a:rPr lang="en-GB" dirty="0"/>
              <a:t>Opportunity discovery</a:t>
            </a:r>
          </a:p>
          <a:p>
            <a:pPr lvl="1"/>
            <a:r>
              <a:rPr lang="en-GB" dirty="0"/>
              <a:t>What can we do?</a:t>
            </a:r>
          </a:p>
          <a:p>
            <a:r>
              <a:rPr lang="en-GB" dirty="0"/>
              <a:t>Adoption</a:t>
            </a:r>
          </a:p>
          <a:p>
            <a:pPr lvl="1"/>
            <a:r>
              <a:rPr lang="en-GB" dirty="0"/>
              <a:t>How do I get my company to use this?</a:t>
            </a:r>
          </a:p>
          <a:p>
            <a:r>
              <a:rPr lang="en-GB" dirty="0"/>
              <a:t>Sustainability</a:t>
            </a:r>
          </a:p>
          <a:p>
            <a:pPr lvl="1"/>
            <a:r>
              <a:rPr lang="en-GB" dirty="0"/>
              <a:t>How do we control costs and/or build a viable price point?</a:t>
            </a:r>
          </a:p>
          <a:p>
            <a:r>
              <a:rPr lang="en-GB" dirty="0"/>
              <a:t>Measurement</a:t>
            </a:r>
          </a:p>
          <a:p>
            <a:pPr lvl="1"/>
            <a:r>
              <a:rPr lang="en-GB" dirty="0"/>
              <a:t>How do we know it’s generating value?</a:t>
            </a:r>
          </a:p>
        </p:txBody>
      </p:sp>
      <p:sp>
        <p:nvSpPr>
          <p:cNvPr id="4" name="Right Brace 3">
            <a:extLst>
              <a:ext uri="{FF2B5EF4-FFF2-40B4-BE49-F238E27FC236}">
                <a16:creationId xmlns:a16="http://schemas.microsoft.com/office/drawing/2014/main" id="{477D8D37-BAB0-416C-9439-AFCB5BD87F60}"/>
              </a:ext>
            </a:extLst>
          </p:cNvPr>
          <p:cNvSpPr/>
          <p:nvPr/>
        </p:nvSpPr>
        <p:spPr>
          <a:xfrm>
            <a:off x="9164626" y="3795104"/>
            <a:ext cx="577515" cy="18631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5" name="Right Brace 4">
            <a:extLst>
              <a:ext uri="{FF2B5EF4-FFF2-40B4-BE49-F238E27FC236}">
                <a16:creationId xmlns:a16="http://schemas.microsoft.com/office/drawing/2014/main" id="{7874E895-77D3-4789-BDFF-9AC7B3F318AF}"/>
              </a:ext>
            </a:extLst>
          </p:cNvPr>
          <p:cNvSpPr/>
          <p:nvPr/>
        </p:nvSpPr>
        <p:spPr>
          <a:xfrm>
            <a:off x="9164626" y="1690688"/>
            <a:ext cx="577515" cy="8531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6" name="Right Brace 5">
            <a:extLst>
              <a:ext uri="{FF2B5EF4-FFF2-40B4-BE49-F238E27FC236}">
                <a16:creationId xmlns:a16="http://schemas.microsoft.com/office/drawing/2014/main" id="{2B125FA1-2C38-49E6-A026-9F0441F7BE71}"/>
              </a:ext>
            </a:extLst>
          </p:cNvPr>
          <p:cNvSpPr/>
          <p:nvPr/>
        </p:nvSpPr>
        <p:spPr>
          <a:xfrm>
            <a:off x="9164625" y="2742896"/>
            <a:ext cx="577515" cy="8531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 name="TextBox 6">
            <a:extLst>
              <a:ext uri="{FF2B5EF4-FFF2-40B4-BE49-F238E27FC236}">
                <a16:creationId xmlns:a16="http://schemas.microsoft.com/office/drawing/2014/main" id="{E444AA68-45B3-4256-9DB0-735E08B381F1}"/>
              </a:ext>
            </a:extLst>
          </p:cNvPr>
          <p:cNvSpPr txBox="1"/>
          <p:nvPr/>
        </p:nvSpPr>
        <p:spPr>
          <a:xfrm>
            <a:off x="9846047" y="1932588"/>
            <a:ext cx="659155" cy="369332"/>
          </a:xfrm>
          <a:prstGeom prst="rect">
            <a:avLst/>
          </a:prstGeom>
          <a:noFill/>
        </p:spPr>
        <p:txBody>
          <a:bodyPr wrap="none" rtlCol="0">
            <a:spAutoFit/>
          </a:bodyPr>
          <a:lstStyle/>
          <a:p>
            <a:r>
              <a:rPr lang="en-GB" dirty="0"/>
              <a:t>Build</a:t>
            </a:r>
          </a:p>
        </p:txBody>
      </p:sp>
      <p:sp>
        <p:nvSpPr>
          <p:cNvPr id="8" name="TextBox 7">
            <a:extLst>
              <a:ext uri="{FF2B5EF4-FFF2-40B4-BE49-F238E27FC236}">
                <a16:creationId xmlns:a16="http://schemas.microsoft.com/office/drawing/2014/main" id="{94699B4A-99D7-4519-A77A-6C08085F00BE}"/>
              </a:ext>
            </a:extLst>
          </p:cNvPr>
          <p:cNvSpPr txBox="1"/>
          <p:nvPr/>
        </p:nvSpPr>
        <p:spPr>
          <a:xfrm>
            <a:off x="9846047" y="2984796"/>
            <a:ext cx="537327" cy="369332"/>
          </a:xfrm>
          <a:prstGeom prst="rect">
            <a:avLst/>
          </a:prstGeom>
          <a:noFill/>
        </p:spPr>
        <p:txBody>
          <a:bodyPr wrap="none" rtlCol="0">
            <a:spAutoFit/>
          </a:bodyPr>
          <a:lstStyle/>
          <a:p>
            <a:r>
              <a:rPr lang="en-GB" dirty="0"/>
              <a:t>Use</a:t>
            </a:r>
          </a:p>
        </p:txBody>
      </p:sp>
      <p:sp>
        <p:nvSpPr>
          <p:cNvPr id="9" name="TextBox 8">
            <a:extLst>
              <a:ext uri="{FF2B5EF4-FFF2-40B4-BE49-F238E27FC236}">
                <a16:creationId xmlns:a16="http://schemas.microsoft.com/office/drawing/2014/main" id="{D7E5F3F8-589D-4979-A361-99A44CD8A7F8}"/>
              </a:ext>
            </a:extLst>
          </p:cNvPr>
          <p:cNvSpPr txBox="1"/>
          <p:nvPr/>
        </p:nvSpPr>
        <p:spPr>
          <a:xfrm>
            <a:off x="9846047" y="4542026"/>
            <a:ext cx="701923" cy="369332"/>
          </a:xfrm>
          <a:prstGeom prst="rect">
            <a:avLst/>
          </a:prstGeom>
          <a:noFill/>
        </p:spPr>
        <p:txBody>
          <a:bodyPr wrap="none" rtlCol="0">
            <a:spAutoFit/>
          </a:bodyPr>
          <a:lstStyle/>
          <a:p>
            <a:r>
              <a:rPr lang="en-GB" dirty="0"/>
              <a:t>Profit</a:t>
            </a:r>
          </a:p>
        </p:txBody>
      </p:sp>
    </p:spTree>
    <p:extLst>
      <p:ext uri="{BB962C8B-B14F-4D97-AF65-F5344CB8AC3E}">
        <p14:creationId xmlns:p14="http://schemas.microsoft.com/office/powerpoint/2010/main" val="17384768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E42D4-D029-4D0E-BBB6-63A89A98EB7E}"/>
              </a:ext>
            </a:extLst>
          </p:cNvPr>
          <p:cNvSpPr>
            <a:spLocks noGrp="1"/>
          </p:cNvSpPr>
          <p:nvPr>
            <p:ph type="title"/>
          </p:nvPr>
        </p:nvSpPr>
        <p:spPr/>
        <p:txBody>
          <a:bodyPr/>
          <a:lstStyle/>
          <a:p>
            <a:r>
              <a:rPr lang="en-GB" dirty="0"/>
              <a:t>The end goals</a:t>
            </a:r>
          </a:p>
        </p:txBody>
      </p:sp>
      <p:sp>
        <p:nvSpPr>
          <p:cNvPr id="3" name="Content Placeholder 2">
            <a:extLst>
              <a:ext uri="{FF2B5EF4-FFF2-40B4-BE49-F238E27FC236}">
                <a16:creationId xmlns:a16="http://schemas.microsoft.com/office/drawing/2014/main" id="{A589F30A-B2C6-4207-93BF-CD5960BA89AE}"/>
              </a:ext>
            </a:extLst>
          </p:cNvPr>
          <p:cNvSpPr>
            <a:spLocks noGrp="1"/>
          </p:cNvSpPr>
          <p:nvPr>
            <p:ph idx="1"/>
          </p:nvPr>
        </p:nvSpPr>
        <p:spPr/>
        <p:txBody>
          <a:bodyPr/>
          <a:lstStyle/>
          <a:p>
            <a:r>
              <a:rPr lang="en-GB" dirty="0"/>
              <a:t>Providing better customer service and experience</a:t>
            </a:r>
          </a:p>
          <a:p>
            <a:pPr lvl="1"/>
            <a:r>
              <a:rPr lang="en-GB" dirty="0"/>
              <a:t>Better products</a:t>
            </a:r>
          </a:p>
          <a:p>
            <a:pPr lvl="1"/>
            <a:r>
              <a:rPr lang="en-GB" dirty="0"/>
              <a:t>Self-healing and self-improving</a:t>
            </a:r>
          </a:p>
          <a:p>
            <a:r>
              <a:rPr lang="en-GB" dirty="0"/>
              <a:t>Improving operational processes and resource consumption</a:t>
            </a:r>
          </a:p>
          <a:p>
            <a:pPr lvl="1"/>
            <a:r>
              <a:rPr lang="en-GB" dirty="0"/>
              <a:t>Faster Time to Market</a:t>
            </a:r>
          </a:p>
          <a:p>
            <a:pPr lvl="1"/>
            <a:r>
              <a:rPr lang="en-GB" dirty="0"/>
              <a:t>Lighter Bill of Materials</a:t>
            </a:r>
          </a:p>
          <a:p>
            <a:pPr lvl="1"/>
            <a:r>
              <a:rPr lang="en-GB" dirty="0"/>
              <a:t>Stronger Supply Chain</a:t>
            </a:r>
          </a:p>
          <a:p>
            <a:r>
              <a:rPr lang="en-GB" dirty="0"/>
              <a:t>New business models</a:t>
            </a:r>
          </a:p>
          <a:p>
            <a:pPr lvl="1"/>
            <a:r>
              <a:rPr lang="en-GB" dirty="0"/>
              <a:t>Insights from data </a:t>
            </a:r>
          </a:p>
          <a:p>
            <a:pPr lvl="1"/>
            <a:r>
              <a:rPr lang="en-GB" dirty="0"/>
              <a:t>Different pricing models</a:t>
            </a:r>
          </a:p>
        </p:txBody>
      </p:sp>
    </p:spTree>
    <p:extLst>
      <p:ext uri="{BB962C8B-B14F-4D97-AF65-F5344CB8AC3E}">
        <p14:creationId xmlns:p14="http://schemas.microsoft.com/office/powerpoint/2010/main" val="1721663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40C85-51DC-4028-A3AC-E3135B95FA40}"/>
              </a:ext>
            </a:extLst>
          </p:cNvPr>
          <p:cNvSpPr>
            <a:spLocks noGrp="1"/>
          </p:cNvSpPr>
          <p:nvPr>
            <p:ph type="title"/>
          </p:nvPr>
        </p:nvSpPr>
        <p:spPr/>
        <p:txBody>
          <a:bodyPr/>
          <a:lstStyle/>
          <a:p>
            <a:r>
              <a:rPr lang="en-GB" dirty="0"/>
              <a:t>Mental Models</a:t>
            </a:r>
          </a:p>
        </p:txBody>
      </p:sp>
      <p:sp>
        <p:nvSpPr>
          <p:cNvPr id="3" name="Text Placeholder 2">
            <a:extLst>
              <a:ext uri="{FF2B5EF4-FFF2-40B4-BE49-F238E27FC236}">
                <a16:creationId xmlns:a16="http://schemas.microsoft.com/office/drawing/2014/main" id="{40463D49-88A1-4F27-8A25-0763B696C70E}"/>
              </a:ext>
            </a:extLst>
          </p:cNvPr>
          <p:cNvSpPr>
            <a:spLocks noGrp="1"/>
          </p:cNvSpPr>
          <p:nvPr>
            <p:ph type="body" idx="1"/>
          </p:nvPr>
        </p:nvSpPr>
        <p:spPr/>
        <p:txBody>
          <a:bodyPr/>
          <a:lstStyle/>
          <a:p>
            <a:r>
              <a:rPr lang="en-GB" dirty="0"/>
              <a:t>Dive deeper into strategic modelling with these mental models</a:t>
            </a:r>
          </a:p>
        </p:txBody>
      </p:sp>
    </p:spTree>
    <p:extLst>
      <p:ext uri="{BB962C8B-B14F-4D97-AF65-F5344CB8AC3E}">
        <p14:creationId xmlns:p14="http://schemas.microsoft.com/office/powerpoint/2010/main" val="3920801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200E419CCA7B499D097267456F36D1" ma:contentTypeVersion="2" ma:contentTypeDescription="Create a new document." ma:contentTypeScope="" ma:versionID="79394d60c233cf0a09f5b2c210cebbbb">
  <xsd:schema xmlns:xsd="http://www.w3.org/2001/XMLSchema" xmlns:xs="http://www.w3.org/2001/XMLSchema" xmlns:p="http://schemas.microsoft.com/office/2006/metadata/properties" xmlns:ns2="32e3306f-eafc-487e-bffa-aab9e61af800" targetNamespace="http://schemas.microsoft.com/office/2006/metadata/properties" ma:root="true" ma:fieldsID="b04110a5f3f9665d32be9135a9a18c05" ns2:_="">
    <xsd:import namespace="32e3306f-eafc-487e-bffa-aab9e61af80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e3306f-eafc-487e-bffa-aab9e61af80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4483D6-C2F9-49CE-844C-A2FBABC1C3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e3306f-eafc-487e-bffa-aab9e61af8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53FAF7D-16FF-4C4D-BF27-C98AF0C87CCB}">
  <ds:schemaRefs>
    <ds:schemaRef ds:uri="http://purl.org/dc/terms/"/>
    <ds:schemaRef ds:uri="http://schemas.openxmlformats.org/package/2006/metadata/core-properties"/>
    <ds:schemaRef ds:uri="32e3306f-eafc-487e-bffa-aab9e61af800"/>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1EE04B4B-9C12-463E-8615-8B0778B760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21090</TotalTime>
  <Words>5418</Words>
  <Application>Microsoft Office PowerPoint</Application>
  <PresentationFormat>Widescreen</PresentationFormat>
  <Paragraphs>815</Paragraphs>
  <Slides>120</Slides>
  <Notes>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120</vt:i4>
      </vt:variant>
    </vt:vector>
  </HeadingPairs>
  <TitlesOfParts>
    <vt:vector size="136" baseType="lpstr">
      <vt:lpstr>-apple-system</vt:lpstr>
      <vt:lpstr>Arial</vt:lpstr>
      <vt:lpstr>Calibri</vt:lpstr>
      <vt:lpstr>Calibri Light</vt:lpstr>
      <vt:lpstr>Consolas</vt:lpstr>
      <vt:lpstr>helvetica neue</vt:lpstr>
      <vt:lpstr>Lucida Sans</vt:lpstr>
      <vt:lpstr>Open Sans</vt:lpstr>
      <vt:lpstr>Raleway</vt:lpstr>
      <vt:lpstr>Segoe UI</vt:lpstr>
      <vt:lpstr>Segoe UI Light</vt:lpstr>
      <vt:lpstr>Segoe UI Semibold</vt:lpstr>
      <vt:lpstr>Segoe UI Semilight</vt:lpstr>
      <vt:lpstr>Tahoma</vt:lpstr>
      <vt:lpstr>Times New Roman</vt:lpstr>
      <vt:lpstr>Office Theme</vt:lpstr>
      <vt:lpstr>PowerPoint Presentation</vt:lpstr>
      <vt:lpstr>Who am I?</vt:lpstr>
      <vt:lpstr>What am I here to talk about?</vt:lpstr>
      <vt:lpstr>PowerPoint Presentation</vt:lpstr>
      <vt:lpstr>PowerPoint Presentation</vt:lpstr>
      <vt:lpstr>What is machine learning?</vt:lpstr>
      <vt:lpstr>Machine learning for prediction talk quality</vt:lpstr>
      <vt:lpstr>Types of machine learning</vt:lpstr>
      <vt:lpstr>Examples tonight</vt:lpstr>
      <vt:lpstr>Machine Learning</vt:lpstr>
      <vt:lpstr>Machine learning best practice</vt:lpstr>
      <vt:lpstr>Machine learning best practice</vt:lpstr>
      <vt:lpstr>Model training</vt:lpstr>
      <vt:lpstr>Model testing</vt:lpstr>
      <vt:lpstr>Validation set</vt:lpstr>
      <vt:lpstr>Test set</vt:lpstr>
      <vt:lpstr>Validation and test sets</vt:lpstr>
      <vt:lpstr>Model training, validation and testing</vt:lpstr>
      <vt:lpstr>How does this relate to Big Data?</vt:lpstr>
      <vt:lpstr>Distributed Computing</vt:lpstr>
      <vt:lpstr>Freed of historic constraints</vt:lpstr>
      <vt:lpstr>Azure Services for Distributed Compute</vt:lpstr>
      <vt:lpstr>Azure Services for ML</vt:lpstr>
      <vt:lpstr>Various places for ML</vt:lpstr>
      <vt:lpstr>Azure Databricks </vt:lpstr>
      <vt:lpstr>Collaboration in Databricks</vt:lpstr>
      <vt:lpstr>Databricks Notebooks Visuals</vt:lpstr>
      <vt:lpstr>Azure HDInsight</vt:lpstr>
      <vt:lpstr>Revolutionising data for dotnet</vt:lpstr>
      <vt:lpstr>PowerPoint Presentation</vt:lpstr>
      <vt:lpstr>PowerPoint Presentation</vt:lpstr>
      <vt:lpstr>Introduction to ML.NET</vt:lpstr>
      <vt:lpstr>0.6.0 Goodbye: ML.NET Pipelines</vt:lpstr>
      <vt:lpstr>Sentiment Analysis</vt:lpstr>
      <vt:lpstr>Testing and Training Data</vt:lpstr>
      <vt:lpstr>PowerPoint Presentation</vt:lpstr>
      <vt:lpstr>Simple to build classifier</vt:lpstr>
      <vt:lpstr>Evaluation of Models</vt:lpstr>
      <vt:lpstr>Demo </vt:lpstr>
      <vt:lpstr>Data</vt:lpstr>
      <vt:lpstr>Supported Types</vt:lpstr>
      <vt:lpstr>The problem with flat files</vt:lpstr>
      <vt:lpstr>More problems with flat files</vt:lpstr>
      <vt:lpstr>Parquet</vt:lpstr>
      <vt:lpstr>Designed for Data(!)</vt:lpstr>
      <vt:lpstr>PowerPoint Presentation</vt:lpstr>
      <vt:lpstr>Parquet.NET</vt:lpstr>
      <vt:lpstr>PowerPoint Presentation</vt:lpstr>
      <vt:lpstr>Parq! </vt:lpstr>
      <vt:lpstr>Futures</vt:lpstr>
      <vt:lpstr>Demo of Parquet.NET</vt:lpstr>
      <vt:lpstr>Regression analysis </vt:lpstr>
      <vt:lpstr>What is regression?</vt:lpstr>
      <vt:lpstr>PowerPoint Presentation</vt:lpstr>
      <vt:lpstr>Taxi Fare Data</vt:lpstr>
      <vt:lpstr>PowerPoint Presentation</vt:lpstr>
      <vt:lpstr>Demo </vt:lpstr>
      <vt:lpstr>Evaluation with RMS and r2</vt:lpstr>
      <vt:lpstr>Coefficient of Determination</vt:lpstr>
      <vt:lpstr>How good a fit is my line?</vt:lpstr>
      <vt:lpstr>Compared to….</vt:lpstr>
      <vt:lpstr>Compared to….</vt:lpstr>
      <vt:lpstr>Compared to….</vt:lpstr>
      <vt:lpstr>What does it tell us?</vt:lpstr>
      <vt:lpstr>How does it do that?</vt:lpstr>
      <vt:lpstr>PowerPoint Presentation</vt:lpstr>
      <vt:lpstr>PowerPoint Presentation</vt:lpstr>
      <vt:lpstr>PowerPoint Presentation</vt:lpstr>
      <vt:lpstr>PowerPoint Presentation</vt:lpstr>
      <vt:lpstr>PowerPoint Presentation</vt:lpstr>
      <vt:lpstr>PowerPoint Presentation</vt:lpstr>
      <vt:lpstr>Root Mean Squared Error</vt:lpstr>
      <vt:lpstr>How close to my line are my points on average?</vt:lpstr>
      <vt:lpstr>How close to my line are my points on average?</vt:lpstr>
      <vt:lpstr>A measure of the average broadness of the line</vt:lpstr>
      <vt:lpstr>What does it tell us?</vt:lpstr>
      <vt:lpstr>How do we calculate it?</vt:lpstr>
      <vt:lpstr>PowerPoint Presentation</vt:lpstr>
      <vt:lpstr>PowerPoint Presentation</vt:lpstr>
      <vt:lpstr>This model can therefore be described as:  being able to describe 80% of variance  being on average 147.6 away from the actual</vt:lpstr>
      <vt:lpstr>Clustering</vt:lpstr>
      <vt:lpstr>What is Clustering</vt:lpstr>
      <vt:lpstr>Example: Iris flower</vt:lpstr>
      <vt:lpstr>Supervised Learning</vt:lpstr>
      <vt:lpstr>Unsupervised Learning</vt:lpstr>
      <vt:lpstr>As easy as omitting the input label</vt:lpstr>
      <vt:lpstr>Choose a clusterer</vt:lpstr>
      <vt:lpstr>Demo</vt:lpstr>
      <vt:lpstr>Operationalization</vt:lpstr>
      <vt:lpstr>Time Series</vt:lpstr>
      <vt:lpstr>Interoperability</vt:lpstr>
      <vt:lpstr>TensorFlow since 0.5.0</vt:lpstr>
      <vt:lpstr>Demo</vt:lpstr>
      <vt:lpstr>Summary</vt:lpstr>
      <vt:lpstr>PowerPoint Presentation</vt:lpstr>
      <vt:lpstr>Epilogue: The business of ML</vt:lpstr>
      <vt:lpstr>The questions to answer</vt:lpstr>
      <vt:lpstr>The end goals</vt:lpstr>
      <vt:lpstr>Mental Models</vt:lpstr>
      <vt:lpstr>Mental Models</vt:lpstr>
      <vt:lpstr>One Million Clerical Workers What is achievable with a million trained office workers? </vt:lpstr>
      <vt:lpstr>Billy the Kid Reaction Times What if all workers can react and form a course of action in 1 millisecond? </vt:lpstr>
      <vt:lpstr>Auditable Actions What if all actions and their impact were measurable and qualified? </vt:lpstr>
      <vt:lpstr>Cement the views of the Founders What if the decision making process of the hyper-successful founders was cemented and eternally referenceable? Resistant to the distractions of hype and false promises. </vt:lpstr>
      <vt:lpstr>All tools are Smart Tools What if every tool used by a business was as smart as a person. A forklift could tell you the context of a crate was the wrong weight. A machine could tell you it was feeling unwell. A room could tell you someone had left a dangerous tool in an unsafe state.  </vt:lpstr>
      <vt:lpstr>Regarding Maintenance Contracts</vt:lpstr>
      <vt:lpstr>JIT Service Regimes</vt:lpstr>
      <vt:lpstr>PowerPoint Presentation</vt:lpstr>
      <vt:lpstr>Supplier efficiency</vt:lpstr>
      <vt:lpstr>Warehouse and Inventory Management</vt:lpstr>
      <vt:lpstr>JIT Warehousing</vt:lpstr>
      <vt:lpstr>G4S Data Science Programme </vt:lpstr>
      <vt:lpstr>Epilogue II: Running a DSci team</vt:lpstr>
      <vt:lpstr>Data Science Conceptual Model – Crisp DM outline Methodology</vt:lpstr>
      <vt:lpstr>Data Science Conceptual Model – Crisp DM outline Methodology</vt:lpstr>
      <vt:lpstr>Data Science Conceptual Model – Crisp DM outline Methodology</vt:lpstr>
      <vt:lpstr>Data Science Conceptual Model – Crisp DM outline Methodology</vt:lpstr>
      <vt:lpstr>Data Science Conceptual Model – Crisp DM outline Methodology</vt:lpstr>
      <vt:lpstr>Data Science Conceptual Model – Crisp DM outline Methodology</vt:lpstr>
      <vt:lpstr>Data Science Continuous Integration and improvement Cycle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Stuart McClean</dc:creator>
  <cp:lastModifiedBy>Andy Cross</cp:lastModifiedBy>
  <cp:revision>127</cp:revision>
  <dcterms:created xsi:type="dcterms:W3CDTF">2017-08-25T10:51:53Z</dcterms:created>
  <dcterms:modified xsi:type="dcterms:W3CDTF">2018-10-25T15:56:32Z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0x0101002A200E419CCA7B499D097267456F36D1</vt:lpwstr>
  </property>
</Properties>
</file>